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sldIdLst>
    <p:sldId id="263" r:id="rId5"/>
    <p:sldId id="256" r:id="rId6"/>
    <p:sldId id="257" r:id="rId7"/>
    <p:sldId id="258" r:id="rId8"/>
    <p:sldId id="259" r:id="rId9"/>
    <p:sldId id="262" r:id="rId10"/>
    <p:sldId id="260" r:id="rId11"/>
    <p:sldId id="261" r:id="rId12"/>
    <p:sldId id="267" r:id="rId13"/>
    <p:sldId id="265" r:id="rId14"/>
    <p:sldId id="264" r:id="rId15"/>
    <p:sldId id="266" r:id="rId16"/>
    <p:sldId id="268" r:id="rId17"/>
    <p:sldId id="282" r:id="rId18"/>
    <p:sldId id="280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1" r:id="rId28"/>
    <p:sldId id="284" r:id="rId29"/>
    <p:sldId id="285" r:id="rId30"/>
    <p:sldId id="286" r:id="rId31"/>
    <p:sldId id="269" r:id="rId32"/>
    <p:sldId id="287" r:id="rId33"/>
    <p:sldId id="270" r:id="rId34"/>
    <p:sldId id="288" r:id="rId35"/>
    <p:sldId id="289" r:id="rId36"/>
    <p:sldId id="290" r:id="rId37"/>
    <p:sldId id="291" r:id="rId38"/>
    <p:sldId id="292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8DE1C6B-69B0-4387-B2E2-ED16E4DCA91D}">
          <p14:sldIdLst>
            <p14:sldId id="263"/>
            <p14:sldId id="256"/>
            <p14:sldId id="257"/>
            <p14:sldId id="258"/>
            <p14:sldId id="259"/>
            <p14:sldId id="262"/>
            <p14:sldId id="260"/>
            <p14:sldId id="261"/>
            <p14:sldId id="267"/>
            <p14:sldId id="265"/>
            <p14:sldId id="264"/>
            <p14:sldId id="266"/>
            <p14:sldId id="268"/>
            <p14:sldId id="282"/>
            <p14:sldId id="280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1"/>
            <p14:sldId id="284"/>
            <p14:sldId id="285"/>
            <p14:sldId id="286"/>
            <p14:sldId id="269"/>
            <p14:sldId id="287"/>
            <p14:sldId id="270"/>
            <p14:sldId id="288"/>
            <p14:sldId id="289"/>
            <p14:sldId id="290"/>
            <p14:sldId id="291"/>
            <p14:sldId id="292"/>
          </p14:sldIdLst>
        </p14:section>
        <p14:section name="Untitled Section" id="{5A48A035-FD35-4935-AD30-24A692F8FAA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4" autoAdjust="0"/>
    <p:restoredTop sz="94660"/>
  </p:normalViewPr>
  <p:slideViewPr>
    <p:cSldViewPr snapToGrid="0">
      <p:cViewPr varScale="1">
        <p:scale>
          <a:sx n="65" d="100"/>
          <a:sy n="65" d="100"/>
        </p:scale>
        <p:origin x="96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284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58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030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173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2492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6940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615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511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4674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875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3702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E0836B9-04F7-4C85-84C3-8622A86D479E}" type="datetimeFigureOut">
              <a:rPr lang="cs-CZ" smtClean="0"/>
              <a:pPr/>
              <a:t>25.01.2023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2669E2-48AF-49E7-8C65-28213D281B25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80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275DF-1E88-52C2-703C-1FFEDE863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Finsko </a:t>
            </a:r>
            <a:r>
              <a:rPr lang="cs-CZ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27.9. – 30.9. 2022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72D66-A74E-504A-9F8A-19E760946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9242" y="2292824"/>
            <a:ext cx="10058400" cy="3330053"/>
          </a:xfrm>
        </p:spPr>
        <p:txBody>
          <a:bodyPr>
            <a:normAutofit lnSpcReduction="10000"/>
          </a:bodyPr>
          <a:lstStyle/>
          <a:p>
            <a:r>
              <a:rPr lang="cs-CZ" b="1" dirty="0"/>
              <a:t>Název projektu: </a:t>
            </a:r>
            <a:r>
              <a:rPr lang="cs-CZ" dirty="0"/>
              <a:t>Společným vzděláváním ke společnému soužití 3</a:t>
            </a:r>
          </a:p>
          <a:p>
            <a:r>
              <a:rPr lang="cs-CZ" b="1" dirty="0"/>
              <a:t>Registrační číslo projektu: </a:t>
            </a:r>
            <a:r>
              <a:rPr lang="cs-CZ" dirty="0"/>
              <a:t>CZ.07.4.68/0.0/0.0/18_066/0001551</a:t>
            </a:r>
          </a:p>
          <a:p>
            <a:endParaRPr lang="cs-CZ" dirty="0"/>
          </a:p>
          <a:p>
            <a:r>
              <a:rPr lang="cs-CZ" b="1" dirty="0"/>
              <a:t>Cíle projektu: </a:t>
            </a:r>
          </a:p>
          <a:p>
            <a:r>
              <a:rPr lang="cs-CZ" dirty="0"/>
              <a:t>- seznámení se s finským školským systémem – výborné výsledky v mezinárodním srovnávání</a:t>
            </a:r>
          </a:p>
          <a:p>
            <a:r>
              <a:rPr lang="cs-CZ" dirty="0"/>
              <a:t>- seznámení se s metodami inkluze žáků s OMJ a SVP</a:t>
            </a:r>
          </a:p>
          <a:p>
            <a:r>
              <a:rPr lang="cs-CZ" dirty="0"/>
              <a:t>- seznámit se s postupy a metodami používanými k dosažení výstupů</a:t>
            </a:r>
          </a:p>
          <a:p>
            <a:endParaRPr lang="en-GB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63EE15D-2D76-9EC1-C7BF-E8C159233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80" y="286603"/>
            <a:ext cx="5334635" cy="1335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7235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C8D4B54-28FB-F942-C5A2-93F1BBAF6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999" y="4550229"/>
            <a:ext cx="10909073" cy="1057655"/>
          </a:xfrm>
        </p:spPr>
        <p:txBody>
          <a:bodyPr>
            <a:normAutofit/>
          </a:bodyPr>
          <a:lstStyle/>
          <a:p>
            <a:r>
              <a:rPr lang="cs-CZ" sz="6000" b="1" i="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yslexie" pitchFamily="2" charset="0"/>
              </a:rPr>
              <a:t>KELLARPELLON KOULU</a:t>
            </a:r>
            <a:endParaRPr lang="cs-CZ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yslexie" pitchFamily="2" charset="0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E0AC1520-6366-CAB0-6C9E-8801160B0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1" r="-1" b="27387"/>
          <a:stretch/>
        </p:blipFill>
        <p:spPr bwMode="auto">
          <a:xfrm>
            <a:off x="637768" y="475983"/>
            <a:ext cx="10916463" cy="361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7CFB8C0F-4E01-4C10-A861-0C16EB92D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32953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10C566-CDD7-46E8-09E5-C7998CF13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5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yslexie" pitchFamily="2" charset="0"/>
              </a:rPr>
              <a:t>Organizace výuky a školy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753BBF-1CA2-5901-ED55-5C70D742C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>
                <a:latin typeface="Abadi" panose="020B0604020104020204" pitchFamily="34" charset="0"/>
              </a:rPr>
              <a:t>mateřská škola -&gt; 6. ročník základní školy</a:t>
            </a:r>
          </a:p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>
                <a:latin typeface="Abadi" panose="020B0604020104020204" pitchFamily="34" charset="0"/>
              </a:rPr>
              <a:t>začátek výuky nejčastěji v 8:00</a:t>
            </a:r>
          </a:p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>
                <a:latin typeface="Abadi" panose="020B0604020104020204" pitchFamily="34" charset="0"/>
              </a:rPr>
              <a:t>19 – 27 hodin/týden</a:t>
            </a:r>
          </a:p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>
                <a:latin typeface="Abadi" panose="020B0604020104020204" pitchFamily="34" charset="0"/>
              </a:rPr>
              <a:t>delší přestávky trávené venku</a:t>
            </a:r>
          </a:p>
          <a:p>
            <a:pPr indent="-457200"/>
            <a:endParaRPr lang="cs-CZ" dirty="0"/>
          </a:p>
          <a:p>
            <a:pPr indent="-457200"/>
            <a:endParaRPr lang="cs-CZ" dirty="0"/>
          </a:p>
          <a:p>
            <a:pPr indent="-457200"/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BF5C5A9-B251-98EE-0855-E93F565EDCA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34794" y="1914796"/>
            <a:ext cx="3154136" cy="220789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255DB62-F331-0675-DF1C-3C348D1089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1132"/>
          <a:stretch/>
        </p:blipFill>
        <p:spPr>
          <a:xfrm>
            <a:off x="4481990" y="4447648"/>
            <a:ext cx="4668611" cy="178555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611C7AE-6FDA-94D9-0CEF-37BFE2B42E6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62511" y="4486801"/>
            <a:ext cx="2351622" cy="174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5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6FA048-3041-B247-1A37-1D0861CF4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5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Organizace výuky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A0AC83-E174-F222-2817-DBAC08F0C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07880"/>
            <a:ext cx="10058400" cy="4023360"/>
          </a:xfrm>
        </p:spPr>
        <p:txBody>
          <a:bodyPr/>
          <a:lstStyle/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spádovost</a:t>
            </a:r>
          </a:p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vše zadarmo – školné, pomůcky, jídlo, doprava</a:t>
            </a:r>
          </a:p>
          <a:p>
            <a:pPr lvl="4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důraz na kvalitní stravu</a:t>
            </a:r>
          </a:p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>
                <a:latin typeface="Abadi" panose="020B0604020104020204" pitchFamily="34" charset="0"/>
              </a:rPr>
              <a:t>počet žáků ve třídě cca 19</a:t>
            </a:r>
          </a:p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>
                <a:latin typeface="Abadi" panose="020B0604020104020204" pitchFamily="34" charset="0"/>
              </a:rPr>
              <a:t>12 učitelů, 4 asistenti</a:t>
            </a:r>
            <a:endParaRPr lang="cs-CZ" dirty="0"/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780E789-9821-711B-54D3-8A0686602E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1301" y="1833585"/>
            <a:ext cx="3069436" cy="417195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3719E87-631D-73C4-FE72-C9DC2946FD3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62751" y="4259132"/>
            <a:ext cx="2714706" cy="174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3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0A67B2-0DBD-1253-4A9C-F648BCBA8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500" b="1" cap="sm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Specifika výuky</a:t>
            </a:r>
            <a:endParaRPr lang="cs-CZ" sz="3500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12A122A-BB81-8313-2DAC-083D0F09C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důraz na hodiny „výchov“</a:t>
            </a:r>
          </a:p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převážně frontální výuka</a:t>
            </a:r>
          </a:p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klidný a trpělivý přístup učitelů</a:t>
            </a:r>
          </a:p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velké množství techniky</a:t>
            </a:r>
          </a:p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„méně je více“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5C6CC4A-9393-C8CE-7F8E-B5621668C77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26" y="1845734"/>
            <a:ext cx="2580882" cy="256376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FA6964FE-95FE-AAD4-D89C-964C8DBC99D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06153" y="1179909"/>
            <a:ext cx="2580882" cy="4467595"/>
          </a:xfrm>
          <a:prstGeom prst="rect">
            <a:avLst/>
          </a:prstGeom>
        </p:spPr>
      </p:pic>
      <p:grpSp>
        <p:nvGrpSpPr>
          <p:cNvPr id="12" name="Skupina 11">
            <a:extLst>
              <a:ext uri="{FF2B5EF4-FFF2-40B4-BE49-F238E27FC236}">
                <a16:creationId xmlns:a16="http://schemas.microsoft.com/office/drawing/2014/main" id="{D4739091-A5E2-2964-7571-E54E882FFF73}"/>
              </a:ext>
            </a:extLst>
          </p:cNvPr>
          <p:cNvGrpSpPr/>
          <p:nvPr/>
        </p:nvGrpSpPr>
        <p:grpSpPr>
          <a:xfrm>
            <a:off x="4957329" y="3857414"/>
            <a:ext cx="2674594" cy="2435627"/>
            <a:chOff x="3323838" y="904522"/>
            <a:chExt cx="5544324" cy="5048955"/>
          </a:xfrm>
        </p:grpSpPr>
        <p:pic>
          <p:nvPicPr>
            <p:cNvPr id="14" name="Obrázek 13">
              <a:extLst>
                <a:ext uri="{FF2B5EF4-FFF2-40B4-BE49-F238E27FC236}">
                  <a16:creationId xmlns:a16="http://schemas.microsoft.com/office/drawing/2014/main" id="{39997F2F-26C2-CE90-CC1C-7016FA0E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3838" y="904522"/>
              <a:ext cx="5544324" cy="5048955"/>
            </a:xfrm>
            <a:prstGeom prst="rect">
              <a:avLst/>
            </a:prstGeom>
          </p:spPr>
        </p:pic>
        <p:pic>
          <p:nvPicPr>
            <p:cNvPr id="15" name="Picture 2" descr="Download SMILE Free PNG transparent image and clipart">
              <a:extLst>
                <a:ext uri="{FF2B5EF4-FFF2-40B4-BE49-F238E27FC236}">
                  <a16:creationId xmlns:a16="http://schemas.microsoft.com/office/drawing/2014/main" id="{BE436524-F856-E17C-5434-0F251C5A34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9333" y="1048348"/>
              <a:ext cx="957649" cy="885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256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D9561ED8-1D78-8295-1D61-089FD2E7BB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886" r="5275"/>
          <a:stretch/>
        </p:blipFill>
        <p:spPr>
          <a:xfrm rot="5400000">
            <a:off x="1321124" y="384154"/>
            <a:ext cx="2139522" cy="281195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EAF41854-7A95-E8A1-4737-165F4707714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585124" y="246215"/>
            <a:ext cx="2139524" cy="308782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243C5FE-8846-76DB-4756-080B38B0106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12911" y="720367"/>
            <a:ext cx="3742136" cy="5076912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CBC1D3BB-CF9E-93F8-3154-05E5C8721A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16573" b="3686"/>
          <a:stretch/>
        </p:blipFill>
        <p:spPr>
          <a:xfrm>
            <a:off x="889446" y="3189679"/>
            <a:ext cx="6252125" cy="273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67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D16722-D079-C29D-E79D-123FFD14F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5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Vzdělávání žáků s SVP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4CE556-6EE7-2020-80DC-065BBE085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90124"/>
            <a:ext cx="10058400" cy="4023360"/>
          </a:xfrm>
        </p:spPr>
        <p:txBody>
          <a:bodyPr/>
          <a:lstStyle/>
          <a:p>
            <a:pPr indent="-457200">
              <a:buFont typeface="Wingdings" panose="05000000000000000000" pitchFamily="2" charset="2"/>
              <a:buChar char="q"/>
            </a:pPr>
            <a:r>
              <a:rPr lang="cs-CZ" dirty="0"/>
              <a:t>včasné vyhledávání rizik</a:t>
            </a:r>
          </a:p>
          <a:p>
            <a:pPr indent="-457200">
              <a:buFont typeface="Wingdings" panose="05000000000000000000" pitchFamily="2" charset="2"/>
              <a:buChar char="q"/>
            </a:pPr>
            <a:r>
              <a:rPr lang="cs-CZ" dirty="0"/>
              <a:t>tři stupně podpory</a:t>
            </a:r>
          </a:p>
          <a:p>
            <a:pPr marL="914400" lvl="1" indent="-457200">
              <a:buFont typeface="+mj-lt"/>
              <a:buAutoNum type="alphaLcParenR"/>
            </a:pPr>
            <a:r>
              <a:rPr lang="cs-CZ" dirty="0"/>
              <a:t>obecná</a:t>
            </a:r>
          </a:p>
          <a:p>
            <a:pPr marL="914400" lvl="1" indent="-457200">
              <a:buFont typeface="+mj-lt"/>
              <a:buAutoNum type="alphaLcParenR"/>
            </a:pPr>
            <a:r>
              <a:rPr lang="cs-CZ" dirty="0"/>
              <a:t>intenzivní</a:t>
            </a:r>
          </a:p>
          <a:p>
            <a:pPr marL="914400" lvl="1" indent="-457200">
              <a:buFont typeface="+mj-lt"/>
              <a:buAutoNum type="alphaLcParenR"/>
            </a:pPr>
            <a:r>
              <a:rPr lang="cs-CZ" dirty="0"/>
              <a:t>speciální</a:t>
            </a:r>
          </a:p>
          <a:p>
            <a:pPr marL="900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speciální škola pro těžce zdravotně postižené</a:t>
            </a:r>
          </a:p>
          <a:p>
            <a:pPr marL="900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velké množství speciálních pomůcek</a:t>
            </a:r>
          </a:p>
          <a:p>
            <a:pPr marL="0" indent="0">
              <a:buNone/>
            </a:pPr>
            <a:endParaRPr lang="cs-CZ" dirty="0"/>
          </a:p>
          <a:p>
            <a:pPr indent="-457200">
              <a:buFont typeface="Wingdings" panose="05000000000000000000" pitchFamily="2" charset="2"/>
              <a:buChar char="Ø"/>
            </a:pPr>
            <a:r>
              <a:rPr lang="cs-CZ" dirty="0"/>
              <a:t>speciální pedagog, psycholog, kurátor, výchovný poradce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876A9E2-1D85-A222-E7E9-E2A4F6883D1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7805130" y="1612333"/>
            <a:ext cx="2979783" cy="388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054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4EE09C-D9FF-B089-F3A4-694307263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5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Vzdělávání žáků s OMJ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00B23E-3581-FCC2-BE2D-A8A22B4AE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3600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postupné začlenění</a:t>
            </a:r>
          </a:p>
          <a:p>
            <a:pPr indent="-3600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přípravné třídy</a:t>
            </a:r>
          </a:p>
          <a:p>
            <a:pPr indent="-3600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nárok na různé formy podpory po sedm let</a:t>
            </a:r>
          </a:p>
          <a:p>
            <a:pPr indent="-3600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možnost výuky v mateřském jazyce</a:t>
            </a:r>
          </a:p>
          <a:p>
            <a:pPr indent="-3600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cs-CZ" dirty="0"/>
              <a:t>využití podpory závisí na počtu dětí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5851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C8D4B54-28FB-F942-C5A2-93F1BBAF6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999" y="4550229"/>
            <a:ext cx="10909073" cy="1057655"/>
          </a:xfrm>
        </p:spPr>
        <p:txBody>
          <a:bodyPr>
            <a:normAutofit fontScale="90000"/>
          </a:bodyPr>
          <a:lstStyle/>
          <a:p>
            <a:r>
              <a:rPr lang="fi-FI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yslexie" pitchFamily="2" charset="0"/>
              </a:rPr>
              <a:t>Talvisalon Koulu/ Talvisalo Comprehensive School</a:t>
            </a:r>
            <a:endParaRPr lang="cs-CZ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yslexie" pitchFamily="2" charset="0"/>
            </a:endParaRPr>
          </a:p>
        </p:txBody>
      </p: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7CFB8C0F-4E01-4C10-A861-0C16EB92D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A sign in front of a building&#10;&#10;Description automatically generated with medium confidence">
            <a:extLst>
              <a:ext uri="{FF2B5EF4-FFF2-40B4-BE49-F238E27FC236}">
                <a16:creationId xmlns:a16="http://schemas.microsoft.com/office/drawing/2014/main" id="{A9074506-856F-05AE-DA4B-37323FD9B7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86" y="302867"/>
            <a:ext cx="5053549" cy="37901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427F48-2DC2-183E-4FC6-DC547116150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7367" y="302867"/>
            <a:ext cx="5386770" cy="383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382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DD09657-6E8B-493B-8148-1635A67CA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3D0C8-F547-F4BE-AC18-0A32511A9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679" y="634946"/>
            <a:ext cx="6405063" cy="1450757"/>
          </a:xfrm>
        </p:spPr>
        <p:txBody>
          <a:bodyPr>
            <a:normAutofit/>
          </a:bodyPr>
          <a:lstStyle/>
          <a:p>
            <a:r>
              <a:rPr lang="cs-CZ" dirty="0"/>
              <a:t>Základní informace</a:t>
            </a:r>
            <a:endParaRPr lang="en-GB" dirty="0"/>
          </a:p>
        </p:txBody>
      </p:sp>
      <p:pic>
        <p:nvPicPr>
          <p:cNvPr id="8" name="Picture 7" descr="A picture containing text, person, indoor, ceiling&#10;&#10;Description automatically generated">
            <a:extLst>
              <a:ext uri="{FF2B5EF4-FFF2-40B4-BE49-F238E27FC236}">
                <a16:creationId xmlns:a16="http://schemas.microsoft.com/office/drawing/2014/main" id="{45EE1EF1-0C6B-DBF7-CF48-173AB1FD08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6" r="31580" b="2"/>
          <a:stretch/>
        </p:blipFill>
        <p:spPr>
          <a:xfrm>
            <a:off x="634001" y="581097"/>
            <a:ext cx="1964427" cy="2558041"/>
          </a:xfrm>
          <a:prstGeom prst="rect">
            <a:avLst/>
          </a:prstGeom>
        </p:spPr>
      </p:pic>
      <p:pic>
        <p:nvPicPr>
          <p:cNvPr id="6" name="Picture 5" descr="A picture containing indoor, orange, several&#10;&#10;Description automatically generated">
            <a:extLst>
              <a:ext uri="{FF2B5EF4-FFF2-40B4-BE49-F238E27FC236}">
                <a16:creationId xmlns:a16="http://schemas.microsoft.com/office/drawing/2014/main" id="{79442D6E-977B-043E-E40E-3F1BE09DF1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335"/>
          <a:stretch/>
        </p:blipFill>
        <p:spPr>
          <a:xfrm>
            <a:off x="2689867" y="581098"/>
            <a:ext cx="1964428" cy="255803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C94776E-C7B9-4678-9182-5E90ED808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247" y="2086188"/>
            <a:ext cx="5852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Zástupný obsah 5" descr="Obsah obrázku text, strop, interiér&#10;&#10;Popis byl vytvořen automaticky">
            <a:extLst>
              <a:ext uri="{FF2B5EF4-FFF2-40B4-BE49-F238E27FC236}">
                <a16:creationId xmlns:a16="http://schemas.microsoft.com/office/drawing/2014/main" id="{6307A3D1-B9AA-74BB-9062-E41AAAEF6A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5" r="3" b="5751"/>
          <a:stretch/>
        </p:blipFill>
        <p:spPr>
          <a:xfrm>
            <a:off x="633997" y="3218101"/>
            <a:ext cx="4020296" cy="24761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AF165-B233-D0C7-34EF-34186D100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4679" y="2198914"/>
            <a:ext cx="6405063" cy="3670180"/>
          </a:xfrm>
        </p:spPr>
        <p:txBody>
          <a:bodyPr>
            <a:normAutofit/>
          </a:bodyPr>
          <a:lstStyle/>
          <a:p>
            <a:r>
              <a:rPr lang="cs-CZ" dirty="0"/>
              <a:t>- cca 600 žáků</a:t>
            </a:r>
          </a:p>
          <a:p>
            <a:r>
              <a:rPr lang="cs-CZ" dirty="0"/>
              <a:t>- 3 budovy – I. stupeň, II. stupeň, speciální škola</a:t>
            </a:r>
          </a:p>
          <a:p>
            <a:r>
              <a:rPr lang="cs-CZ" dirty="0"/>
              <a:t>- škola roku 2022</a:t>
            </a:r>
          </a:p>
          <a:p>
            <a:r>
              <a:rPr lang="cs-CZ" dirty="0"/>
              <a:t>- 62 učitelů</a:t>
            </a:r>
          </a:p>
          <a:p>
            <a:r>
              <a:rPr lang="cs-CZ" dirty="0"/>
              <a:t>- zapojeni do programu „</a:t>
            </a:r>
            <a:r>
              <a:rPr lang="cs-CZ" dirty="0" err="1"/>
              <a:t>Schools</a:t>
            </a:r>
            <a:r>
              <a:rPr lang="cs-CZ" dirty="0"/>
              <a:t> on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Move</a:t>
            </a:r>
            <a:r>
              <a:rPr lang="cs-CZ" dirty="0"/>
              <a:t>“</a:t>
            </a:r>
            <a:endParaRPr lang="en-GB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E1DFBE-66AE-426B-A6CB-CF383FACB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252FE2-D64D-4664-9969-5169BD802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71197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3D0C8-F547-F4BE-AC18-0A32511A9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1. stupeň</a:t>
            </a:r>
            <a:endParaRPr lang="en-GB" dirty="0"/>
          </a:p>
        </p:txBody>
      </p:sp>
      <p:pic>
        <p:nvPicPr>
          <p:cNvPr id="5" name="Zástupný obsah 7" descr="Obsah obrázku interiér, patro, strop, několik&#10;&#10;Popis byl vytvořen automaticky">
            <a:extLst>
              <a:ext uri="{FF2B5EF4-FFF2-40B4-BE49-F238E27FC236}">
                <a16:creationId xmlns:a16="http://schemas.microsoft.com/office/drawing/2014/main" id="{7575DA5E-6904-B1E7-F865-E8F6CA970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897" y="0"/>
            <a:ext cx="3996303" cy="2990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0E5DA4-913D-54A5-9EF2-AB67F9AB29C1}"/>
              </a:ext>
            </a:extLst>
          </p:cNvPr>
          <p:cNvSpPr txBox="1"/>
          <p:nvPr/>
        </p:nvSpPr>
        <p:spPr>
          <a:xfrm>
            <a:off x="1182757" y="1934335"/>
            <a:ext cx="491324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dirty="0"/>
              <a:t>spádová škola pro nultý ročník v celé oblasti </a:t>
            </a:r>
            <a:r>
              <a:rPr lang="cs-CZ" dirty="0" err="1"/>
              <a:t>Savonlinna</a:t>
            </a: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spádovost – stejně kvalitní vzdělání všude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všechny přestávky venku, učitel viditelně ve vestě</a:t>
            </a:r>
            <a:endParaRPr lang="cs-CZ" dirty="0"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endParaRPr lang="cs-CZ" dirty="0"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r>
              <a:rPr lang="cs-CZ" dirty="0">
                <a:sym typeface="Wingdings" panose="05000000000000000000" pitchFamily="2" charset="2"/>
              </a:rPr>
              <a:t>TV 2 hodiny venku – počasí neřeší</a:t>
            </a: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pic>
        <p:nvPicPr>
          <p:cNvPr id="7" name="Zástupný obsah 5" descr="Obsah obrázku obloha, silnice, exteriér&#10;&#10;Popis byl vytvořen automaticky">
            <a:extLst>
              <a:ext uri="{FF2B5EF4-FFF2-40B4-BE49-F238E27FC236}">
                <a16:creationId xmlns:a16="http://schemas.microsoft.com/office/drawing/2014/main" id="{E8A761AE-1A48-1DCA-AE6D-D57987357B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897" y="3184425"/>
            <a:ext cx="3996302" cy="29972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E05793-71B8-3BEA-0A11-411E25E627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15396" y="4579330"/>
            <a:ext cx="3820922" cy="160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37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36F1772-5B88-4687-974A-52C4564F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3D0C8-F547-F4BE-AC18-0A32511A9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679" y="634946"/>
            <a:ext cx="6405063" cy="1450757"/>
          </a:xfrm>
        </p:spPr>
        <p:txBody>
          <a:bodyPr>
            <a:normAutofit/>
          </a:bodyPr>
          <a:lstStyle/>
          <a:p>
            <a:r>
              <a:rPr lang="cs-CZ" dirty="0"/>
              <a:t>2. stupeň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FDDBE3-9BF6-F120-07FD-5A4617E246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3999" y="679773"/>
            <a:ext cx="4020297" cy="2278785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C2C99CD-8BCA-45F5-BA47-7A6D80CA8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247" y="2086188"/>
            <a:ext cx="5852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E78AE49-2766-77C6-3053-01D56A987FC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3999" y="3262429"/>
            <a:ext cx="4020296" cy="238747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AF165-B233-D0C7-34EF-34186D100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4679" y="2198914"/>
            <a:ext cx="6405063" cy="3670180"/>
          </a:xfrm>
        </p:spPr>
        <p:txBody>
          <a:bodyPr>
            <a:normAutofit/>
          </a:bodyPr>
          <a:lstStyle/>
          <a:p>
            <a:r>
              <a:rPr lang="cs-CZ" dirty="0"/>
              <a:t>- zaměřeno na sport a hudbu</a:t>
            </a:r>
          </a:p>
          <a:p>
            <a:r>
              <a:rPr lang="cs-CZ" dirty="0"/>
              <a:t>- do sportovní třídy přijímací zkoušky</a:t>
            </a:r>
          </a:p>
          <a:p>
            <a:r>
              <a:rPr lang="cs-CZ" dirty="0"/>
              <a:t>- TV 2 hodinové bloky – 1 část – posilování a rozvoj kondice, 2. část průpravné hry na basketbal</a:t>
            </a:r>
          </a:p>
          <a:p>
            <a:r>
              <a:rPr lang="cs-CZ" dirty="0"/>
              <a:t>- téměř každá škola venkovní hřiště s možností hokejového hřiště a hřiště na bruslení v zimních měsících</a:t>
            </a:r>
          </a:p>
          <a:p>
            <a:r>
              <a:rPr lang="cs-CZ" dirty="0"/>
              <a:t>- hudební výchova – žáci s OMJ a SVP</a:t>
            </a:r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E8667B-49C4-4E47-AB3E-78AC18E95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C887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1780B1-1435-4EBC-947B-9609953FD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857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1381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357EE4B-1203-4D52-9972-2D2045503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A47699-252E-95D0-9572-C74AD6BB9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4655" y="634946"/>
            <a:ext cx="4015087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Školní vybavení</a:t>
            </a:r>
          </a:p>
        </p:txBody>
      </p:sp>
      <p:pic>
        <p:nvPicPr>
          <p:cNvPr id="10" name="Picture 9" descr="A picture containing text, indoor, cooking, several&#10;&#10;Description automatically generated">
            <a:extLst>
              <a:ext uri="{FF2B5EF4-FFF2-40B4-BE49-F238E27FC236}">
                <a16:creationId xmlns:a16="http://schemas.microsoft.com/office/drawing/2014/main" id="{C14C16C1-C50A-85AF-0140-7EE1B52D8A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17" b="2"/>
          <a:stretch/>
        </p:blipFill>
        <p:spPr>
          <a:xfrm>
            <a:off x="642257" y="775343"/>
            <a:ext cx="3099899" cy="4915506"/>
          </a:xfrm>
          <a:prstGeom prst="rect">
            <a:avLst/>
          </a:prstGeom>
        </p:spPr>
      </p:pic>
      <p:pic>
        <p:nvPicPr>
          <p:cNvPr id="6" name="Zástupný obsah 7" descr="Obsah obrázku obloha, exteriér, tráva, voda&#10;&#10;Popis byl vytvořen automaticky">
            <a:extLst>
              <a:ext uri="{FF2B5EF4-FFF2-40B4-BE49-F238E27FC236}">
                <a16:creationId xmlns:a16="http://schemas.microsoft.com/office/drawing/2014/main" id="{EA45DB9B-7A56-2448-F8E0-71006C1353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3" r="-4" b="10520"/>
          <a:stretch/>
        </p:blipFill>
        <p:spPr>
          <a:xfrm>
            <a:off x="3810738" y="775342"/>
            <a:ext cx="3171613" cy="3127243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FF85F10-0BBF-47F0-AE52-D5C051AD2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85671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FED71B-9372-A8B2-FC9E-BE573186B4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/>
          <a:srcRect l="18569" r="21018" b="6"/>
          <a:stretch/>
        </p:blipFill>
        <p:spPr>
          <a:xfrm>
            <a:off x="5565326" y="3980254"/>
            <a:ext cx="1540088" cy="1721775"/>
          </a:xfrm>
          <a:prstGeom prst="rect">
            <a:avLst/>
          </a:prstGeom>
        </p:spPr>
      </p:pic>
      <p:pic>
        <p:nvPicPr>
          <p:cNvPr id="7" name="Zástupný obsah 15" descr="Obsah obrázku text, police, interiér, kniha&#10;&#10;Popis byl vytvořen automaticky">
            <a:extLst>
              <a:ext uri="{FF2B5EF4-FFF2-40B4-BE49-F238E27FC236}">
                <a16:creationId xmlns:a16="http://schemas.microsoft.com/office/drawing/2014/main" id="{2F6BF032-F85C-734B-471F-8700C0D8994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7" r="-5" b="8303"/>
          <a:stretch/>
        </p:blipFill>
        <p:spPr>
          <a:xfrm>
            <a:off x="3946741" y="3955726"/>
            <a:ext cx="1562946" cy="17217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349DCB-A794-D3E2-26A7-38F065AAAFA2}"/>
              </a:ext>
            </a:extLst>
          </p:cNvPr>
          <p:cNvSpPr txBox="1"/>
          <p:nvPr/>
        </p:nvSpPr>
        <p:spPr>
          <a:xfrm>
            <a:off x="7534655" y="2198914"/>
            <a:ext cx="4015087" cy="367018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-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vše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hrazené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městem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pomůcky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výlety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oběd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učebnice</a:t>
            </a: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-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-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transparentní systém – v aplikaci/ webu možnost nahlédnout do hospodaření ostatních škol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-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-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-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DC170D-C7EF-4321-B9CE-D888C5C2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7B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F582C9-567A-4A6A-9787-41EE47A23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4C4C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23706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68D1C6F-A549-42E0-B4FF-D1CEC8BE7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76309-F315-461D-6A17-0CB118AC8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cs-CZ" dirty="0"/>
              <a:t>Škola v pohybu</a:t>
            </a:r>
            <a:endParaRPr lang="en-GB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FAE55BF-0653-4C1F-BFEF-7A7F0C23F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41CF765-4798-8795-6676-8E63A8E2F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85489"/>
            <a:ext cx="3382687" cy="4088341"/>
          </a:xfrm>
        </p:spPr>
        <p:txBody>
          <a:bodyPr>
            <a:normAutofit/>
          </a:bodyPr>
          <a:lstStyle/>
          <a:p>
            <a:r>
              <a:rPr lang="cs-CZ" sz="1800" dirty="0"/>
              <a:t>- důraz na začlenění pohybu do celého dne, snížení času, kdy žáci sedí na 1. i 2. stupni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/>
          </a:p>
        </p:txBody>
      </p:sp>
      <p:pic>
        <p:nvPicPr>
          <p:cNvPr id="7" name="Picture 6" descr="A child playing with a puzzle&#10;&#10;Description automatically generated with low confidence">
            <a:extLst>
              <a:ext uri="{FF2B5EF4-FFF2-40B4-BE49-F238E27FC236}">
                <a16:creationId xmlns:a16="http://schemas.microsoft.com/office/drawing/2014/main" id="{629CF0AA-4532-7F24-7687-243AE7F784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" r="12559" b="2"/>
          <a:stretch/>
        </p:blipFill>
        <p:spPr>
          <a:xfrm>
            <a:off x="4958909" y="1921934"/>
            <a:ext cx="2478024" cy="38679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F4A389-2103-63DD-8638-20EE5CCA2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1" b="15536"/>
          <a:stretch/>
        </p:blipFill>
        <p:spPr>
          <a:xfrm>
            <a:off x="7527417" y="1921934"/>
            <a:ext cx="3721608" cy="23408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5D57B7-0541-C972-0A60-23DBFA4CE8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35889" r="12907" b="3"/>
          <a:stretch/>
        </p:blipFill>
        <p:spPr>
          <a:xfrm>
            <a:off x="7527418" y="4354238"/>
            <a:ext cx="1815084" cy="14356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3EECED-24C6-CE1E-05A8-50830599C5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7133" r="8" b="33750"/>
          <a:stretch/>
        </p:blipFill>
        <p:spPr>
          <a:xfrm>
            <a:off x="9432988" y="4354238"/>
            <a:ext cx="1815082" cy="143560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21DCC99-34BB-48C2-B1CB-48CC5348C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588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E367DBB-E1FC-4F53-AA72-E48EDA3F3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7B67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A945A1-BBF2-6045-FB6B-91DDEDD5C09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6464" y="2855436"/>
            <a:ext cx="4146067" cy="281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6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40AB76-7E49-FE48-8530-335C79FAE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1547520"/>
          </a:xfrm>
        </p:spPr>
        <p:txBody>
          <a:bodyPr/>
          <a:lstStyle/>
          <a:p>
            <a:r>
              <a:rPr lang="cs-CZ" dirty="0" err="1"/>
              <a:t>Punkaharju</a:t>
            </a:r>
            <a:endParaRPr lang="cs-CZ" dirty="0"/>
          </a:p>
        </p:txBody>
      </p:sp>
      <p:pic>
        <p:nvPicPr>
          <p:cNvPr id="4" name="Obrázek 3" descr="Obsah obrázku exteriér&#10;&#10;Popis byl vytvořen automaticky">
            <a:extLst>
              <a:ext uri="{FF2B5EF4-FFF2-40B4-BE49-F238E27FC236}">
                <a16:creationId xmlns:a16="http://schemas.microsoft.com/office/drawing/2014/main" id="{07789049-3CF5-43D5-2EF0-6BCFB878D6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509" r="2" b="7259"/>
          <a:stretch/>
        </p:blipFill>
        <p:spPr>
          <a:xfrm rot="10800000">
            <a:off x="6000466" y="2063773"/>
            <a:ext cx="6089904" cy="421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88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7F26A3-0E45-524A-B47A-5BB08CB39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80" y="685800"/>
            <a:ext cx="4495788" cy="938284"/>
          </a:xfrm>
        </p:spPr>
        <p:txBody>
          <a:bodyPr>
            <a:normAutofit/>
          </a:bodyPr>
          <a:lstStyle/>
          <a:p>
            <a:r>
              <a:rPr lang="cs-CZ" dirty="0"/>
              <a:t>Organizace výuky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A043562-3B91-004E-B3D7-33BC57717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579" y="2325756"/>
            <a:ext cx="4495788" cy="3886200"/>
          </a:xfrm>
        </p:spPr>
        <p:txBody>
          <a:bodyPr>
            <a:normAutofit lnSpcReduction="10000"/>
          </a:bodyPr>
          <a:lstStyle/>
          <a:p>
            <a:r>
              <a:rPr lang="cs-CZ" b="1" dirty="0"/>
              <a:t>charakteristika </a:t>
            </a:r>
            <a:r>
              <a:rPr lang="cs-CZ" dirty="0"/>
              <a:t>– 200 žáků, 23 učitelů</a:t>
            </a:r>
          </a:p>
          <a:p>
            <a:r>
              <a:rPr lang="cs-CZ" b="1" dirty="0"/>
              <a:t>začátek</a:t>
            </a:r>
            <a:r>
              <a:rPr lang="cs-CZ" dirty="0"/>
              <a:t> – 9:00 (děti dojíždí z okolí i 30 km od školy)</a:t>
            </a:r>
          </a:p>
          <a:p>
            <a:r>
              <a:rPr lang="cs-CZ" b="1" dirty="0"/>
              <a:t>přestávka</a:t>
            </a:r>
            <a:r>
              <a:rPr lang="cs-CZ" dirty="0"/>
              <a:t> – 15 minut (venku - dozor nosí žluté vesty)</a:t>
            </a:r>
          </a:p>
          <a:p>
            <a:r>
              <a:rPr lang="cs-CZ" b="1" dirty="0"/>
              <a:t>odchod na oběd od 10:00 </a:t>
            </a:r>
            <a:r>
              <a:rPr lang="cs-CZ" dirty="0"/>
              <a:t>(rozdělení podle tříd)</a:t>
            </a:r>
          </a:p>
          <a:p>
            <a:pPr lvl="1"/>
            <a:r>
              <a:rPr lang="cs-CZ" dirty="0"/>
              <a:t>oběd – švédské stoly, děti si vybírají, co chtějí a k obědu pijí mléko</a:t>
            </a:r>
          </a:p>
          <a:p>
            <a:pPr lvl="1"/>
            <a:endParaRPr lang="cs-CZ" dirty="0"/>
          </a:p>
          <a:p>
            <a:pPr marL="0" indent="0">
              <a:buNone/>
            </a:pPr>
            <a:r>
              <a:rPr lang="cs-CZ" dirty="0"/>
              <a:t>Po obědě je opět výuka až do 15:45.</a:t>
            </a:r>
          </a:p>
        </p:txBody>
      </p:sp>
      <p:pic>
        <p:nvPicPr>
          <p:cNvPr id="15" name="Obrázek 14" descr="Obsah obrázku strom, exteriér, tráva, cesta&#10;&#10;Popis byl vytvořen automaticky">
            <a:extLst>
              <a:ext uri="{FF2B5EF4-FFF2-40B4-BE49-F238E27FC236}">
                <a16:creationId xmlns:a16="http://schemas.microsoft.com/office/drawing/2014/main" id="{7FE8027A-C0FC-A643-B7DF-B9A4277C13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8865" r="4808" b="4"/>
          <a:stretch/>
        </p:blipFill>
        <p:spPr>
          <a:xfrm>
            <a:off x="6880018" y="306226"/>
            <a:ext cx="3847122" cy="3342177"/>
          </a:xfrm>
          <a:prstGeom prst="rect">
            <a:avLst/>
          </a:prstGeom>
        </p:spPr>
      </p:pic>
      <p:pic>
        <p:nvPicPr>
          <p:cNvPr id="17" name="Obrázek 16" descr="Obsah obrázku text, osoba, interiér, patro&#10;&#10;Popis byl vytvořen automaticky">
            <a:extLst>
              <a:ext uri="{FF2B5EF4-FFF2-40B4-BE49-F238E27FC236}">
                <a16:creationId xmlns:a16="http://schemas.microsoft.com/office/drawing/2014/main" id="{5FD7DCE2-6ACF-C04E-804F-B27E41F65F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1605" r="2369" b="-1"/>
          <a:stretch/>
        </p:blipFill>
        <p:spPr>
          <a:xfrm>
            <a:off x="8587491" y="3648403"/>
            <a:ext cx="3044952" cy="265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79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D25D26-D5A6-324B-B1C1-5D6BD348D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58" y="4736961"/>
            <a:ext cx="10720685" cy="9367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cap="all" err="1"/>
              <a:t>Prostory</a:t>
            </a:r>
            <a:r>
              <a:rPr lang="en-US" sz="4800" cap="all"/>
              <a:t> </a:t>
            </a:r>
            <a:r>
              <a:rPr lang="en-US" sz="4800" cap="all" err="1"/>
              <a:t>školy</a:t>
            </a:r>
            <a:endParaRPr lang="en-US" sz="4800" cap="all"/>
          </a:p>
        </p:txBody>
      </p:sp>
      <p:pic>
        <p:nvPicPr>
          <p:cNvPr id="9" name="Obrázek 8" descr="Obsah obrázku interiér, patro, zeď, kuchyně&#10;&#10;Popis byl vytvořen automaticky">
            <a:extLst>
              <a:ext uri="{FF2B5EF4-FFF2-40B4-BE49-F238E27FC236}">
                <a16:creationId xmlns:a16="http://schemas.microsoft.com/office/drawing/2014/main" id="{DEBB5059-93EB-0644-AEA6-8502512923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949" r="2" b="2"/>
          <a:stretch/>
        </p:blipFill>
        <p:spPr>
          <a:xfrm>
            <a:off x="20" y="10"/>
            <a:ext cx="3979875" cy="4187119"/>
          </a:xfrm>
          <a:prstGeom prst="rect">
            <a:avLst/>
          </a:prstGeom>
        </p:spPr>
      </p:pic>
      <p:pic>
        <p:nvPicPr>
          <p:cNvPr id="13" name="Obrázek 12" descr="Obsah obrázku text, interiér, kancelář, přeplněné&#10;&#10;Popis byl vytvořen automaticky">
            <a:extLst>
              <a:ext uri="{FF2B5EF4-FFF2-40B4-BE49-F238E27FC236}">
                <a16:creationId xmlns:a16="http://schemas.microsoft.com/office/drawing/2014/main" id="{2C6630DF-BB0E-B747-B94F-4299331FD6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6104" r="11778"/>
          <a:stretch/>
        </p:blipFill>
        <p:spPr>
          <a:xfrm>
            <a:off x="4094479" y="10"/>
            <a:ext cx="4026180" cy="4187119"/>
          </a:xfrm>
          <a:prstGeom prst="rect">
            <a:avLst/>
          </a:prstGeom>
        </p:spPr>
      </p:pic>
      <p:pic>
        <p:nvPicPr>
          <p:cNvPr id="5" name="Zástupný obsah 4" descr="Obsah obrázku interiér&#10;&#10;Popis byl vytvořen automaticky">
            <a:extLst>
              <a:ext uri="{FF2B5EF4-FFF2-40B4-BE49-F238E27FC236}">
                <a16:creationId xmlns:a16="http://schemas.microsoft.com/office/drawing/2014/main" id="{2745AC4A-AF16-F74B-8222-EEAFD12100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/>
          <a:srcRect l="7402" r="21724"/>
          <a:stretch/>
        </p:blipFill>
        <p:spPr>
          <a:xfrm rot="10800000">
            <a:off x="8235242" y="10"/>
            <a:ext cx="3956755" cy="418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89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patro, interiér&#10;&#10;Popis byl vytvořen automaticky">
            <a:extLst>
              <a:ext uri="{FF2B5EF4-FFF2-40B4-BE49-F238E27FC236}">
                <a16:creationId xmlns:a16="http://schemas.microsoft.com/office/drawing/2014/main" id="{55C55AB8-F70F-3944-89AA-2A061462D7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604"/>
          <a:stretch/>
        </p:blipFill>
        <p:spPr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7" name="Obrázek 6" descr="Obsah obrázku interiér, patro, kuchyně, přepážka&#10;&#10;Popis byl vytvořen automaticky">
            <a:extLst>
              <a:ext uri="{FF2B5EF4-FFF2-40B4-BE49-F238E27FC236}">
                <a16:creationId xmlns:a16="http://schemas.microsoft.com/office/drawing/2014/main" id="{C72F9E52-98A6-4E43-9404-75AFCB4637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1" b="38"/>
          <a:stretch/>
        </p:blipFill>
        <p:spPr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Obrázek 4" descr="Obsah obrázku interiér, patro, stůl, strop&#10;&#10;Popis byl vytvořen automaticky">
            <a:extLst>
              <a:ext uri="{FF2B5EF4-FFF2-40B4-BE49-F238E27FC236}">
                <a16:creationId xmlns:a16="http://schemas.microsoft.com/office/drawing/2014/main" id="{DDD01EDC-10CB-AA41-8F5F-96A4213FEF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5471" r="3" b="10461"/>
          <a:stretch/>
        </p:blipFill>
        <p:spPr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63977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75357E-4008-9742-91F8-F0B05573E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3796" y="3329678"/>
            <a:ext cx="3316921" cy="660626"/>
          </a:xfrm>
        </p:spPr>
        <p:txBody>
          <a:bodyPr anchor="ctr">
            <a:normAutofit/>
          </a:bodyPr>
          <a:lstStyle/>
          <a:p>
            <a:r>
              <a:rPr lang="cs-CZ" sz="3600"/>
              <a:t>Předměty</a:t>
            </a:r>
          </a:p>
        </p:txBody>
      </p:sp>
      <p:pic>
        <p:nvPicPr>
          <p:cNvPr id="5" name="Obrázek 4" descr="Obsah obrázku patro, interiér, stůl, kuchyňské spotřebiče&#10;&#10;Popis byl vytvořen automaticky">
            <a:extLst>
              <a:ext uri="{FF2B5EF4-FFF2-40B4-BE49-F238E27FC236}">
                <a16:creationId xmlns:a16="http://schemas.microsoft.com/office/drawing/2014/main" id="{4E68CABD-1F97-544C-A0C0-B1D9A9655F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626" r="-1" b="2625"/>
          <a:stretch/>
        </p:blipFill>
        <p:spPr>
          <a:xfrm>
            <a:off x="5" y="824735"/>
            <a:ext cx="3664827" cy="2604266"/>
          </a:xfrm>
          <a:prstGeom prst="rect">
            <a:avLst/>
          </a:prstGeom>
        </p:spPr>
      </p:pic>
      <p:pic>
        <p:nvPicPr>
          <p:cNvPr id="9" name="Obrázek 8" descr="Obsah obrázku text, elektronika, monitor, displej&#10;&#10;Popis byl vytvořen automaticky">
            <a:extLst>
              <a:ext uri="{FF2B5EF4-FFF2-40B4-BE49-F238E27FC236}">
                <a16:creationId xmlns:a16="http://schemas.microsoft.com/office/drawing/2014/main" id="{6A42B35D-FE92-FB40-B1C3-BC0D6B9783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743" r="-1" b="-1"/>
          <a:stretch/>
        </p:blipFill>
        <p:spPr>
          <a:xfrm>
            <a:off x="4354281" y="10"/>
            <a:ext cx="3966436" cy="2952719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A5D4E0F-55EB-1840-8BDF-6A5382341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09" y="4188378"/>
            <a:ext cx="8007213" cy="2460615"/>
          </a:xfrm>
        </p:spPr>
        <p:txBody>
          <a:bodyPr>
            <a:normAutofit fontScale="92500" lnSpcReduction="20000"/>
          </a:bodyPr>
          <a:lstStyle/>
          <a:p>
            <a:r>
              <a:rPr lang="cs-CZ" sz="1600"/>
              <a:t>Na škole se učí jazyky: finštinu, švédštinu, angličtinu a ruštinu</a:t>
            </a:r>
          </a:p>
          <a:p>
            <a:r>
              <a:rPr lang="cs-CZ" sz="1600"/>
              <a:t>Kromě toho mají také hodiny matematiky, základů společenských věd, dějepis, zeměpis a přírodopis</a:t>
            </a:r>
          </a:p>
          <a:p>
            <a:r>
              <a:rPr lang="cs-CZ" sz="1600"/>
              <a:t>Kladou důraz na pohybové aktivity a na manuální práce (vaření, šití a práce se dřevem)</a:t>
            </a:r>
          </a:p>
          <a:p>
            <a:r>
              <a:rPr lang="cs-CZ" sz="1600"/>
              <a:t>učebnice byla často spojena s digitální aplikací</a:t>
            </a:r>
          </a:p>
          <a:p>
            <a:endParaRPr lang="cs-CZ" sz="1600"/>
          </a:p>
          <a:p>
            <a:r>
              <a:rPr lang="cs-CZ" sz="1600"/>
              <a:t>Na 1. stupni převažovala frontální výuka</a:t>
            </a:r>
          </a:p>
          <a:p>
            <a:r>
              <a:rPr lang="cs-CZ" sz="1600"/>
              <a:t>Na 2. stupni žáci častěji pracovali samostatně s notebooky, či ve skupinách na projektech</a:t>
            </a:r>
          </a:p>
        </p:txBody>
      </p:sp>
      <p:pic>
        <p:nvPicPr>
          <p:cNvPr id="7" name="Obrázek 6" descr="Obsah obrázku interiér, sedadlo, kancelář, přeplněné&#10;&#10;Popis byl vytvořen automaticky">
            <a:extLst>
              <a:ext uri="{FF2B5EF4-FFF2-40B4-BE49-F238E27FC236}">
                <a16:creationId xmlns:a16="http://schemas.microsoft.com/office/drawing/2014/main" id="{FB80A4A2-FC35-DC45-881A-400A4676F2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1027" r="37410" b="3"/>
          <a:stretch/>
        </p:blipFill>
        <p:spPr>
          <a:xfrm>
            <a:off x="8942136" y="824734"/>
            <a:ext cx="3249864" cy="472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27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F9BD50-A598-564B-9CAD-8826B0913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58" y="4736961"/>
            <a:ext cx="10720685" cy="9367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cap="all"/>
              <a:t>Knihovny</a:t>
            </a:r>
          </a:p>
        </p:txBody>
      </p:sp>
      <p:pic>
        <p:nvPicPr>
          <p:cNvPr id="7" name="Obrázek 6" descr="Obsah obrázku text, interiér, kniha, police&#10;&#10;Popis byl vytvořen automaticky">
            <a:extLst>
              <a:ext uri="{FF2B5EF4-FFF2-40B4-BE49-F238E27FC236}">
                <a16:creationId xmlns:a16="http://schemas.microsoft.com/office/drawing/2014/main" id="{2DC4F617-4B4A-C14D-9215-55011AFAD0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21093" b="-2"/>
          <a:stretch/>
        </p:blipFill>
        <p:spPr>
          <a:xfrm rot="5400000">
            <a:off x="-103617" y="103617"/>
            <a:ext cx="4187129" cy="3979895"/>
          </a:xfrm>
          <a:prstGeom prst="rect">
            <a:avLst/>
          </a:prstGeom>
        </p:spPr>
      </p:pic>
      <p:pic>
        <p:nvPicPr>
          <p:cNvPr id="5" name="Obrázek 4" descr="Obsah obrázku text, patro, interiér, okno&#10;&#10;Popis byl vytvořen automaticky">
            <a:extLst>
              <a:ext uri="{FF2B5EF4-FFF2-40B4-BE49-F238E27FC236}">
                <a16:creationId xmlns:a16="http://schemas.microsoft.com/office/drawing/2014/main" id="{BDEB8D21-CD20-3544-95FA-0C0C25E8E8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831" r="16583"/>
          <a:stretch/>
        </p:blipFill>
        <p:spPr>
          <a:xfrm>
            <a:off x="3729038" y="10"/>
            <a:ext cx="4554834" cy="4187119"/>
          </a:xfrm>
          <a:prstGeom prst="rect">
            <a:avLst/>
          </a:prstGeom>
        </p:spPr>
      </p:pic>
      <p:pic>
        <p:nvPicPr>
          <p:cNvPr id="9" name="Obrázek 8" descr="Obsah obrázku text, interiér&#10;&#10;Popis byl vytvořen automaticky">
            <a:extLst>
              <a:ext uri="{FF2B5EF4-FFF2-40B4-BE49-F238E27FC236}">
                <a16:creationId xmlns:a16="http://schemas.microsoft.com/office/drawing/2014/main" id="{087B3FE1-3795-2D48-87E6-D127930813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565" r="13067" b="-1"/>
          <a:stretch/>
        </p:blipFill>
        <p:spPr>
          <a:xfrm rot="5400000">
            <a:off x="8120055" y="115187"/>
            <a:ext cx="4187129" cy="395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71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060182-1175-0B4C-A607-E9AA3DF84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58" y="4736961"/>
            <a:ext cx="10720685" cy="9367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cap="all"/>
              <a:t>Šití, dílny a vaření</a:t>
            </a:r>
          </a:p>
        </p:txBody>
      </p:sp>
      <p:pic>
        <p:nvPicPr>
          <p:cNvPr id="33" name="Obrázek 32" descr="Obsah obrázku interiér, kuchyně, spotřebič, přeplněné&#10;&#10;Popis byl vytvořen automaticky">
            <a:extLst>
              <a:ext uri="{FF2B5EF4-FFF2-40B4-BE49-F238E27FC236}">
                <a16:creationId xmlns:a16="http://schemas.microsoft.com/office/drawing/2014/main" id="{BEA444A4-1B56-DD4A-B2A4-F75946DACD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095" r="-2" b="-2"/>
          <a:stretch/>
        </p:blipFill>
        <p:spPr>
          <a:xfrm rot="5400000">
            <a:off x="-103617" y="103617"/>
            <a:ext cx="4187129" cy="3979895"/>
          </a:xfrm>
          <a:prstGeom prst="rect">
            <a:avLst/>
          </a:prstGeom>
        </p:spPr>
      </p:pic>
      <p:pic>
        <p:nvPicPr>
          <p:cNvPr id="31" name="Obrázek 30" descr="Obsah obrázku text, interiér, patro, stůl&#10;&#10;Popis byl vytvořen automaticky">
            <a:extLst>
              <a:ext uri="{FF2B5EF4-FFF2-40B4-BE49-F238E27FC236}">
                <a16:creationId xmlns:a16="http://schemas.microsoft.com/office/drawing/2014/main" id="{698587FD-1E56-B646-974A-876570B012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3780" r="14102"/>
          <a:stretch/>
        </p:blipFill>
        <p:spPr>
          <a:xfrm>
            <a:off x="4094479" y="10"/>
            <a:ext cx="4026180" cy="4187119"/>
          </a:xfrm>
          <a:prstGeom prst="rect">
            <a:avLst/>
          </a:prstGeom>
        </p:spPr>
      </p:pic>
      <p:pic>
        <p:nvPicPr>
          <p:cNvPr id="4" name="Obrázek 3" descr="Obsah obrázku patro, osoba, interiér, zeď&#10;&#10;Popis byl vytvořen automaticky">
            <a:extLst>
              <a:ext uri="{FF2B5EF4-FFF2-40B4-BE49-F238E27FC236}">
                <a16:creationId xmlns:a16="http://schemas.microsoft.com/office/drawing/2014/main" id="{298A11E4-DCAD-6B41-A6E5-6A4234F40D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29126"/>
          <a:stretch/>
        </p:blipFill>
        <p:spPr>
          <a:xfrm>
            <a:off x="8235242" y="10"/>
            <a:ext cx="3956755" cy="418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50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43C410-9718-F848-89FE-CD8527043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pPr algn="ctr"/>
            <a:r>
              <a:rPr lang="cs-CZ"/>
              <a:t>Šikana</a:t>
            </a:r>
            <a:endParaRPr lang="cs-CZ" sz="2800"/>
          </a:p>
        </p:txBody>
      </p:sp>
      <p:pic>
        <p:nvPicPr>
          <p:cNvPr id="11" name="Zástupný obsah 10" descr="Obsah obrázku strop, interiér, zeď, osoba&#10;&#10;Popis byl vytvořen automaticky">
            <a:extLst>
              <a:ext uri="{FF2B5EF4-FFF2-40B4-BE49-F238E27FC236}">
                <a16:creationId xmlns:a16="http://schemas.microsoft.com/office/drawing/2014/main" id="{847B51C0-3BED-F24B-9CE1-87B416A1727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4275" y="841357"/>
            <a:ext cx="6900380" cy="5175285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F30F92E-E492-FE73-8D74-BEA9DAE1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r>
              <a:rPr lang="en-US" sz="1600" err="1"/>
              <a:t>speciální</a:t>
            </a:r>
            <a:r>
              <a:rPr lang="en-US" sz="1600"/>
              <a:t> </a:t>
            </a:r>
            <a:r>
              <a:rPr lang="en-US" sz="1600" err="1"/>
              <a:t>kniha</a:t>
            </a:r>
            <a:endParaRPr lang="en-US" sz="1600"/>
          </a:p>
          <a:p>
            <a:r>
              <a:rPr lang="en-US" sz="1600" err="1"/>
              <a:t>zalarmován</a:t>
            </a:r>
            <a:r>
              <a:rPr lang="en-US" sz="1600"/>
              <a:t> </a:t>
            </a:r>
            <a:r>
              <a:rPr lang="en-US" sz="1600" err="1"/>
              <a:t>celý</a:t>
            </a:r>
            <a:r>
              <a:rPr lang="en-US" sz="1600"/>
              <a:t> </a:t>
            </a:r>
            <a:r>
              <a:rPr lang="en-US" sz="1600" err="1"/>
              <a:t>pedagogický</a:t>
            </a:r>
            <a:r>
              <a:rPr lang="en-US" sz="1600"/>
              <a:t> </a:t>
            </a:r>
            <a:r>
              <a:rPr lang="en-US" sz="1600" err="1"/>
              <a:t>sbor</a:t>
            </a:r>
            <a:endParaRPr lang="en-US" sz="1600"/>
          </a:p>
          <a:p>
            <a:r>
              <a:rPr lang="en-US" sz="1600" err="1"/>
              <a:t>sledování</a:t>
            </a:r>
            <a:r>
              <a:rPr lang="en-US" sz="1600"/>
              <a:t> </a:t>
            </a:r>
            <a:r>
              <a:rPr lang="en-US" sz="1600" err="1"/>
              <a:t>oběti</a:t>
            </a:r>
            <a:r>
              <a:rPr lang="en-US" sz="1600"/>
              <a:t> I </a:t>
            </a:r>
            <a:r>
              <a:rPr lang="en-US" sz="1600" err="1"/>
              <a:t>agresorů</a:t>
            </a:r>
            <a:endParaRPr lang="en-US" sz="1600"/>
          </a:p>
          <a:p>
            <a:r>
              <a:rPr lang="en-US" sz="1600" err="1"/>
              <a:t>preventivní</a:t>
            </a:r>
            <a:r>
              <a:rPr lang="en-US" sz="1600"/>
              <a:t> program</a:t>
            </a:r>
          </a:p>
          <a:p>
            <a:r>
              <a:rPr lang="en-US" sz="1600" err="1"/>
              <a:t>svolání</a:t>
            </a:r>
            <a:r>
              <a:rPr lang="en-US" sz="1600"/>
              <a:t> </a:t>
            </a:r>
            <a:r>
              <a:rPr lang="en-US" sz="1600" err="1"/>
              <a:t>rodičů</a:t>
            </a:r>
            <a:r>
              <a:rPr lang="en-US" sz="1600"/>
              <a:t> </a:t>
            </a:r>
            <a:r>
              <a:rPr lang="en-US" sz="1600" err="1"/>
              <a:t>třídy</a:t>
            </a:r>
            <a:r>
              <a:rPr lang="en-US" sz="1600"/>
              <a:t> </a:t>
            </a:r>
          </a:p>
          <a:p>
            <a:r>
              <a:rPr lang="en-US" sz="1600" err="1"/>
              <a:t>preventivní</a:t>
            </a:r>
            <a:r>
              <a:rPr lang="en-US" sz="1600"/>
              <a:t> program </a:t>
            </a:r>
            <a:r>
              <a:rPr lang="en-US" sz="1600" err="1"/>
              <a:t>každý</a:t>
            </a:r>
            <a:r>
              <a:rPr lang="en-US" sz="1600"/>
              <a:t> </a:t>
            </a:r>
            <a:r>
              <a:rPr lang="en-US" sz="1600" err="1"/>
              <a:t>týden</a:t>
            </a:r>
            <a:r>
              <a:rPr lang="en-US" sz="1600"/>
              <a:t> – </a:t>
            </a:r>
            <a:r>
              <a:rPr lang="en-US" sz="1600" err="1"/>
              <a:t>práce</a:t>
            </a:r>
            <a:r>
              <a:rPr lang="en-US" sz="1600"/>
              <a:t> s </a:t>
            </a:r>
            <a:r>
              <a:rPr lang="en-US" sz="1600" err="1"/>
              <a:t>dětmi</a:t>
            </a:r>
            <a:r>
              <a:rPr lang="en-US" sz="1600"/>
              <a:t> v </a:t>
            </a:r>
            <a:r>
              <a:rPr lang="en-US" sz="1600" err="1"/>
              <a:t>kolektivu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816447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398D68-A98F-624B-9862-94B654E0B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385354"/>
            <a:ext cx="5793475" cy="1485900"/>
          </a:xfrm>
        </p:spPr>
        <p:txBody>
          <a:bodyPr>
            <a:normAutofit/>
          </a:bodyPr>
          <a:lstStyle/>
          <a:p>
            <a:pPr algn="ctr"/>
            <a:r>
              <a:rPr lang="cs-CZ" sz="3400" dirty="0"/>
              <a:t>Vzdělávání žáků s OMJ a se specifickými vzdělávacími potřebami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83A1A65-9185-6245-8D70-0D281F77E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379" y="2286000"/>
            <a:ext cx="6089839" cy="4343400"/>
          </a:xfrm>
        </p:spPr>
        <p:txBody>
          <a:bodyPr>
            <a:normAutofit fontScale="92500" lnSpcReduction="10000"/>
          </a:bodyPr>
          <a:lstStyle/>
          <a:p>
            <a:r>
              <a:rPr lang="cs-CZ" sz="1800" b="1" dirty="0" err="1"/>
              <a:t>Punkaharju</a:t>
            </a:r>
            <a:r>
              <a:rPr lang="cs-CZ" sz="1800" dirty="0"/>
              <a:t> – </a:t>
            </a:r>
            <a:r>
              <a:rPr lang="cs-CZ" sz="1800" b="1" dirty="0"/>
              <a:t>3 žáci s OMJ</a:t>
            </a:r>
          </a:p>
          <a:p>
            <a:pPr lvl="1"/>
            <a:r>
              <a:rPr lang="cs-CZ" sz="1800" dirty="0"/>
              <a:t>přidělený asistent</a:t>
            </a:r>
          </a:p>
          <a:p>
            <a:pPr lvl="1"/>
            <a:r>
              <a:rPr lang="cs-CZ" sz="1800" dirty="0"/>
              <a:t>návštěva speciální třídy, kde se seznámil s finštinou, s finskými reáliemi a s finskou historií </a:t>
            </a:r>
            <a:r>
              <a:rPr lang="cs-CZ" sz="1800" dirty="0">
                <a:sym typeface="Wingdings" pitchFamily="2" charset="2"/>
              </a:rPr>
              <a:t> začleněn do kolektivu třídy</a:t>
            </a:r>
          </a:p>
          <a:p>
            <a:pPr lvl="1"/>
            <a:endParaRPr lang="cs-CZ" sz="1800" dirty="0">
              <a:sym typeface="Wingdings" pitchFamily="2" charset="2"/>
            </a:endParaRPr>
          </a:p>
          <a:p>
            <a:r>
              <a:rPr lang="cs-CZ" sz="1800" b="1" dirty="0" err="1">
                <a:sym typeface="Wingdings" pitchFamily="2" charset="2"/>
              </a:rPr>
              <a:t>Punkaharju</a:t>
            </a:r>
            <a:r>
              <a:rPr lang="cs-CZ" sz="1800" b="1" dirty="0">
                <a:sym typeface="Wingdings" pitchFamily="2" charset="2"/>
              </a:rPr>
              <a:t> </a:t>
            </a:r>
            <a:r>
              <a:rPr lang="cs-CZ" sz="1800" dirty="0">
                <a:sym typeface="Wingdings" pitchFamily="2" charset="2"/>
              </a:rPr>
              <a:t>– žáci se specifickými vzdělávacími potřebami</a:t>
            </a:r>
          </a:p>
          <a:p>
            <a:pPr lvl="1"/>
            <a:r>
              <a:rPr lang="cs-CZ" sz="1800" dirty="0">
                <a:sym typeface="Wingdings" pitchFamily="2" charset="2"/>
              </a:rPr>
              <a:t>specializované třídy po 7-9 dětech</a:t>
            </a:r>
          </a:p>
          <a:p>
            <a:pPr lvl="1"/>
            <a:r>
              <a:rPr lang="cs-CZ" sz="1800" dirty="0">
                <a:sym typeface="Wingdings" pitchFamily="2" charset="2"/>
              </a:rPr>
              <a:t>1 učitel a 3-4 asistenti</a:t>
            </a:r>
          </a:p>
          <a:p>
            <a:pPr lvl="1"/>
            <a:r>
              <a:rPr lang="cs-CZ" sz="1800" dirty="0">
                <a:sym typeface="Wingdings" pitchFamily="2" charset="2"/>
              </a:rPr>
              <a:t>vytvořená speciální místa pro každé dítě</a:t>
            </a:r>
          </a:p>
          <a:p>
            <a:pPr lvl="1"/>
            <a:r>
              <a:rPr lang="cs-CZ" sz="1800" dirty="0">
                <a:sym typeface="Wingdings" pitchFamily="2" charset="2"/>
              </a:rPr>
              <a:t>vytvořené sportovní stanoviště pro děti s ADHD</a:t>
            </a:r>
          </a:p>
          <a:p>
            <a:pPr lvl="1"/>
            <a:r>
              <a:rPr lang="cs-CZ" sz="1800" dirty="0">
                <a:sym typeface="Wingdings" pitchFamily="2" charset="2"/>
              </a:rPr>
              <a:t>přesný harmonogram dne</a:t>
            </a:r>
          </a:p>
          <a:p>
            <a:pPr lvl="1"/>
            <a:r>
              <a:rPr lang="cs-CZ" sz="1800" dirty="0">
                <a:sym typeface="Wingdings" pitchFamily="2" charset="2"/>
              </a:rPr>
              <a:t>každé dítě se věnovalo jiné aktivitě (byly tam děti od 1. do 6. ročníku)</a:t>
            </a:r>
          </a:p>
          <a:p>
            <a:pPr lvl="1"/>
            <a:r>
              <a:rPr lang="cs-CZ" sz="1800" dirty="0">
                <a:sym typeface="Wingdings" pitchFamily="2" charset="2"/>
              </a:rPr>
              <a:t>návštěva speciální pedagožky každý den na 15-20 minut</a:t>
            </a:r>
            <a:endParaRPr lang="cs-CZ" sz="1800" dirty="0"/>
          </a:p>
        </p:txBody>
      </p:sp>
      <p:pic>
        <p:nvPicPr>
          <p:cNvPr id="11" name="Obrázek 10" descr="Obsah obrázku zeď, interiér, osoba&#10;&#10;Popis byl vytvořen automaticky">
            <a:extLst>
              <a:ext uri="{FF2B5EF4-FFF2-40B4-BE49-F238E27FC236}">
                <a16:creationId xmlns:a16="http://schemas.microsoft.com/office/drawing/2014/main" id="{0DC0D978-A4F6-B344-B1AC-E3F681DFFE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948" r="41743" b="1"/>
          <a:stretch/>
        </p:blipFill>
        <p:spPr>
          <a:xfrm rot="5400000">
            <a:off x="8549579" y="194524"/>
            <a:ext cx="2705100" cy="360298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Zástupný obsah 4">
            <a:extLst>
              <a:ext uri="{FF2B5EF4-FFF2-40B4-BE49-F238E27FC236}">
                <a16:creationId xmlns:a16="http://schemas.microsoft.com/office/drawing/2014/main" id="{898AC99D-F3A4-4D48-92CD-9E5469DCD3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14060" b="-4"/>
          <a:stretch/>
        </p:blipFill>
        <p:spPr>
          <a:xfrm>
            <a:off x="7866764" y="3429000"/>
            <a:ext cx="3836857" cy="334856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257453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14CDEB-F2DC-9F49-A2F9-3878F4CA6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634" y="5152957"/>
            <a:ext cx="6638806" cy="12924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700" cap="all" dirty="0" err="1"/>
              <a:t>Třída</a:t>
            </a:r>
            <a:r>
              <a:rPr lang="en-US" sz="3700" cap="all" dirty="0"/>
              <a:t> a </a:t>
            </a:r>
            <a:r>
              <a:rPr lang="en-US" sz="3700" cap="all" dirty="0" err="1"/>
              <a:t>pomůcky</a:t>
            </a:r>
            <a:r>
              <a:rPr lang="en-US" sz="3700" cap="all" dirty="0"/>
              <a:t> pro </a:t>
            </a:r>
            <a:r>
              <a:rPr lang="en-US" sz="3700" cap="all" dirty="0" err="1"/>
              <a:t>žáky</a:t>
            </a:r>
            <a:r>
              <a:rPr lang="en-US" sz="3700" cap="all" dirty="0"/>
              <a:t> se </a:t>
            </a:r>
            <a:r>
              <a:rPr lang="en-US" sz="3700" cap="all" dirty="0" err="1"/>
              <a:t>specifickými</a:t>
            </a:r>
            <a:r>
              <a:rPr lang="en-US" sz="3700" cap="all" dirty="0"/>
              <a:t> </a:t>
            </a:r>
            <a:r>
              <a:rPr lang="en-US" sz="3700" cap="all" dirty="0" err="1"/>
              <a:t>potřebami</a:t>
            </a:r>
            <a:endParaRPr lang="en-US" sz="3700" cap="all" dirty="0"/>
          </a:p>
        </p:txBody>
      </p:sp>
      <p:pic>
        <p:nvPicPr>
          <p:cNvPr id="7" name="Obrázek 6" descr="Obsah obrázku text, interiér, police, pracovní stůl&#10;&#10;Popis byl vytvořen automaticky">
            <a:extLst>
              <a:ext uri="{FF2B5EF4-FFF2-40B4-BE49-F238E27FC236}">
                <a16:creationId xmlns:a16="http://schemas.microsoft.com/office/drawing/2014/main" id="{FB82C2CE-AF75-0A47-B43F-4B0A7BE9F0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32562"/>
          <a:stretch/>
        </p:blipFill>
        <p:spPr>
          <a:xfrm rot="5400000">
            <a:off x="214633" y="-220418"/>
            <a:ext cx="3931138" cy="4371975"/>
          </a:xfrm>
          <a:prstGeom prst="rect">
            <a:avLst/>
          </a:prstGeom>
        </p:spPr>
      </p:pic>
      <p:pic>
        <p:nvPicPr>
          <p:cNvPr id="9" name="Obrázek 8" descr="Obsah obrázku text, interiér, přeplněné&#10;&#10;Popis byl vytvořen automaticky">
            <a:extLst>
              <a:ext uri="{FF2B5EF4-FFF2-40B4-BE49-F238E27FC236}">
                <a16:creationId xmlns:a16="http://schemas.microsoft.com/office/drawing/2014/main" id="{A2860998-720F-014B-986E-64B85AB22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9852" r="-1" b="9606"/>
          <a:stretch/>
        </p:blipFill>
        <p:spPr>
          <a:xfrm rot="10800000">
            <a:off x="4366190" y="-17163"/>
            <a:ext cx="7825810" cy="4727257"/>
          </a:xfrm>
          <a:prstGeom prst="rect">
            <a:avLst/>
          </a:prstGeom>
        </p:spPr>
      </p:pic>
      <p:pic>
        <p:nvPicPr>
          <p:cNvPr id="65" name="Obrázek 64" descr="Obsah obrázku text, interiér&#10;&#10;Popis byl vytvořen automaticky">
            <a:extLst>
              <a:ext uri="{FF2B5EF4-FFF2-40B4-BE49-F238E27FC236}">
                <a16:creationId xmlns:a16="http://schemas.microsoft.com/office/drawing/2014/main" id="{72D716B6-0F1F-A644-A54D-D1A34122AF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5273" r="2" b="7441"/>
          <a:stretch/>
        </p:blipFill>
        <p:spPr>
          <a:xfrm rot="10800000">
            <a:off x="6812" y="3683970"/>
            <a:ext cx="4848284" cy="317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87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ál 11">
            <a:extLst>
              <a:ext uri="{FF2B5EF4-FFF2-40B4-BE49-F238E27FC236}">
                <a16:creationId xmlns:a16="http://schemas.microsoft.com/office/drawing/2014/main" id="{1258E13A-91BC-8068-7061-F56EC4DAC929}"/>
              </a:ext>
            </a:extLst>
          </p:cNvPr>
          <p:cNvSpPr/>
          <p:nvPr/>
        </p:nvSpPr>
        <p:spPr>
          <a:xfrm>
            <a:off x="6980767" y="1854200"/>
            <a:ext cx="5084233" cy="4804172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5296E9F1-35D0-055E-5F8E-02C7FD742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195" y="1987119"/>
            <a:ext cx="5810251" cy="3296574"/>
          </a:xfrm>
        </p:spPr>
        <p:txBody>
          <a:bodyPr/>
          <a:lstStyle/>
          <a:p>
            <a:pPr marL="0" indent="0" algn="l">
              <a:buNone/>
            </a:pP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Základní škola </a:t>
            </a:r>
            <a:r>
              <a:rPr lang="cs-CZ" b="0" i="0" dirty="0" err="1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Louhi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 </a:t>
            </a:r>
            <a:r>
              <a:rPr lang="cs-CZ" b="0" i="0" dirty="0" err="1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Elementary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 </a:t>
            </a:r>
            <a:r>
              <a:rPr lang="cs-CZ" b="0" i="0" dirty="0" err="1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School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 se nachází </a:t>
            </a:r>
            <a:r>
              <a:rPr lang="cs-CZ" dirty="0">
                <a:solidFill>
                  <a:srgbClr val="000000"/>
                </a:solidFill>
                <a:latin typeface="Franklin Gothic Book" panose="020B0503020102020204" pitchFamily="34" charset="0"/>
              </a:rPr>
              <a:t>20 km od města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 </a:t>
            </a:r>
            <a:r>
              <a:rPr lang="cs-CZ" b="0" i="0" dirty="0" err="1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Savonlinna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 v obci </a:t>
            </a:r>
            <a:r>
              <a:rPr lang="cs-CZ" b="0" i="0" dirty="0" err="1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Louhi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.</a:t>
            </a:r>
          </a:p>
          <a:p>
            <a:pPr marL="0" indent="0" algn="l">
              <a:buNone/>
            </a:pPr>
            <a:endParaRPr lang="cs-CZ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</a:endParaRPr>
          </a:p>
          <a:p>
            <a:pPr marL="0" indent="0" algn="l">
              <a:buNone/>
            </a:pP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Je to malá malotřídní škola se dvěma třídami, celkem 27 žáků.</a:t>
            </a:r>
          </a:p>
          <a:p>
            <a:endParaRPr lang="cs-CZ" dirty="0"/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D2117588-804C-7217-7BB3-50528536D32C}"/>
              </a:ext>
            </a:extLst>
          </p:cNvPr>
          <p:cNvSpPr/>
          <p:nvPr/>
        </p:nvSpPr>
        <p:spPr>
          <a:xfrm>
            <a:off x="2700549" y="3568205"/>
            <a:ext cx="3237666" cy="3090167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57E58BB8-69A7-156F-11FF-C3E14F0693FA}"/>
              </a:ext>
            </a:extLst>
          </p:cNvPr>
          <p:cNvSpPr txBox="1"/>
          <p:nvPr/>
        </p:nvSpPr>
        <p:spPr>
          <a:xfrm>
            <a:off x="879473" y="615950"/>
            <a:ext cx="9049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400" b="1" dirty="0" err="1">
                <a:solidFill>
                  <a:schemeClr val="accent1"/>
                </a:solidFill>
                <a:latin typeface="Franklin Gothic Book" panose="020B0503020102020204" pitchFamily="34" charset="0"/>
              </a:rPr>
              <a:t>Louhi</a:t>
            </a:r>
            <a:r>
              <a:rPr lang="cs-CZ" sz="5400" b="1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 </a:t>
            </a:r>
            <a:r>
              <a:rPr lang="cs-CZ" sz="5400" b="1" dirty="0" err="1">
                <a:solidFill>
                  <a:schemeClr val="accent1"/>
                </a:solidFill>
                <a:latin typeface="Franklin Gothic Book" panose="020B0503020102020204" pitchFamily="34" charset="0"/>
              </a:rPr>
              <a:t>Elementary</a:t>
            </a:r>
            <a:r>
              <a:rPr lang="cs-CZ" sz="5400" b="1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 </a:t>
            </a:r>
            <a:r>
              <a:rPr lang="cs-CZ" sz="5400" b="1" dirty="0" err="1">
                <a:solidFill>
                  <a:schemeClr val="accent1"/>
                </a:solidFill>
                <a:latin typeface="Franklin Gothic Book" panose="020B0503020102020204" pitchFamily="34" charset="0"/>
              </a:rPr>
              <a:t>school</a:t>
            </a:r>
            <a:endParaRPr lang="cs-CZ" sz="5400" b="1" dirty="0">
              <a:solidFill>
                <a:schemeClr val="accent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9" name="Grafický objekt 18" descr="Školní budova se souvislou výplní">
            <a:extLst>
              <a:ext uri="{FF2B5EF4-FFF2-40B4-BE49-F238E27FC236}">
                <a16:creationId xmlns:a16="http://schemas.microsoft.com/office/drawing/2014/main" id="{7C56778F-401C-D551-EBB4-A96BAAE24F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2974516"/>
            <a:ext cx="593925" cy="593925"/>
          </a:xfrm>
          <a:prstGeom prst="rect">
            <a:avLst/>
          </a:prstGeom>
        </p:spPr>
      </p:pic>
      <p:pic>
        <p:nvPicPr>
          <p:cNvPr id="20" name="Grafický objekt 19" descr="Školní budova se souvislou výplní">
            <a:extLst>
              <a:ext uri="{FF2B5EF4-FFF2-40B4-BE49-F238E27FC236}">
                <a16:creationId xmlns:a16="http://schemas.microsoft.com/office/drawing/2014/main" id="{48D340AB-1A61-A4EA-46F5-8346FB7126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072" y="1854200"/>
            <a:ext cx="593925" cy="59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40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FCE195-D4BF-BD28-E92B-B56B24748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032000" cy="1325563"/>
          </a:xfrm>
        </p:spPr>
        <p:txBody>
          <a:bodyPr>
            <a:normAutofit/>
          </a:bodyPr>
          <a:lstStyle/>
          <a:p>
            <a:r>
              <a:rPr lang="cs-CZ" sz="5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Třída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9C967E-D19D-3A99-8ACE-988E41449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937" y="1690689"/>
            <a:ext cx="6796882" cy="149264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Třída: 1. – 3. ročník (15 žáků)</a:t>
            </a:r>
          </a:p>
          <a:p>
            <a:pPr marL="0" indent="0" algn="l">
              <a:buNone/>
            </a:pP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Třída: 4. – 6. ročník (12 žáků)</a:t>
            </a:r>
          </a:p>
          <a:p>
            <a:pPr marL="0" indent="0" algn="l">
              <a:buNone/>
            </a:pP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V každé třídě je vždy jeden učitel a asistent</a:t>
            </a:r>
          </a:p>
          <a:p>
            <a:pPr marL="0" indent="0" algn="l">
              <a:buNone/>
            </a:pPr>
            <a:endParaRPr lang="cs-CZ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</a:endParaRPr>
          </a:p>
        </p:txBody>
      </p:sp>
      <p:pic>
        <p:nvPicPr>
          <p:cNvPr id="4" name="Grafický objekt 3" descr="Třída se souvislou výplní">
            <a:extLst>
              <a:ext uri="{FF2B5EF4-FFF2-40B4-BE49-F238E27FC236}">
                <a16:creationId xmlns:a16="http://schemas.microsoft.com/office/drawing/2014/main" id="{86C0135B-9407-596E-C8D0-49EF64CBE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4538" y="1648620"/>
            <a:ext cx="488950" cy="488950"/>
          </a:xfrm>
          <a:prstGeom prst="rect">
            <a:avLst/>
          </a:prstGeom>
        </p:spPr>
      </p:pic>
      <p:pic>
        <p:nvPicPr>
          <p:cNvPr id="5" name="Grafický objekt 4" descr="Třída se souvislou výplní">
            <a:extLst>
              <a:ext uri="{FF2B5EF4-FFF2-40B4-BE49-F238E27FC236}">
                <a16:creationId xmlns:a16="http://schemas.microsoft.com/office/drawing/2014/main" id="{49CC6B48-96DA-B21B-630F-998E0B0D94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4538" y="2613820"/>
            <a:ext cx="488950" cy="488950"/>
          </a:xfrm>
          <a:prstGeom prst="rect">
            <a:avLst/>
          </a:prstGeom>
        </p:spPr>
      </p:pic>
      <p:pic>
        <p:nvPicPr>
          <p:cNvPr id="7" name="Grafický objekt 6" descr="Třída se souvislou výplní">
            <a:extLst>
              <a:ext uri="{FF2B5EF4-FFF2-40B4-BE49-F238E27FC236}">
                <a16:creationId xmlns:a16="http://schemas.microsoft.com/office/drawing/2014/main" id="{4359FA46-A3D5-E9DC-5970-4D4D92409F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00" y="3355209"/>
            <a:ext cx="488950" cy="488950"/>
          </a:xfrm>
          <a:prstGeom prst="rect">
            <a:avLst/>
          </a:prstGeom>
        </p:spPr>
      </p:pic>
      <p:pic>
        <p:nvPicPr>
          <p:cNvPr id="8" name="Grafický objekt 7" descr="Třída se souvislou výplní">
            <a:extLst>
              <a:ext uri="{FF2B5EF4-FFF2-40B4-BE49-F238E27FC236}">
                <a16:creationId xmlns:a16="http://schemas.microsoft.com/office/drawing/2014/main" id="{E18CED4F-2D73-7532-4A29-C971E76266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00" y="4012726"/>
            <a:ext cx="488950" cy="488950"/>
          </a:xfrm>
          <a:prstGeom prst="rect">
            <a:avLst/>
          </a:prstGeom>
        </p:spPr>
      </p:pic>
      <p:sp>
        <p:nvSpPr>
          <p:cNvPr id="10" name="Ovál 9">
            <a:extLst>
              <a:ext uri="{FF2B5EF4-FFF2-40B4-BE49-F238E27FC236}">
                <a16:creationId xmlns:a16="http://schemas.microsoft.com/office/drawing/2014/main" id="{3CF85381-0896-7900-6EF7-0A8B5CF39F5C}"/>
              </a:ext>
            </a:extLst>
          </p:cNvPr>
          <p:cNvSpPr/>
          <p:nvPr/>
        </p:nvSpPr>
        <p:spPr>
          <a:xfrm>
            <a:off x="6096000" y="3183337"/>
            <a:ext cx="3788172" cy="363212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F4E29367-7E37-3980-9ADE-E81DCECB503F}"/>
              </a:ext>
            </a:extLst>
          </p:cNvPr>
          <p:cNvSpPr/>
          <p:nvPr/>
        </p:nvSpPr>
        <p:spPr>
          <a:xfrm>
            <a:off x="7866757" y="120650"/>
            <a:ext cx="4325243" cy="4153912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FC0C85E-0613-CC3F-89F1-A3BAFBC5789E}"/>
              </a:ext>
            </a:extLst>
          </p:cNvPr>
          <p:cNvSpPr txBox="1"/>
          <p:nvPr/>
        </p:nvSpPr>
        <p:spPr>
          <a:xfrm>
            <a:off x="1288957" y="3280469"/>
            <a:ext cx="49410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cs-CZ" sz="28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Začátek výuky v </a:t>
            </a:r>
            <a:r>
              <a:rPr lang="cs-CZ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9 hod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c</a:t>
            </a:r>
          </a:p>
          <a:p>
            <a:pPr marL="0" indent="0" algn="l">
              <a:buNone/>
            </a:pPr>
            <a:r>
              <a:rPr lang="cs-CZ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Odpolední klub pro mladší žáky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c</a:t>
            </a:r>
          </a:p>
          <a:p>
            <a:pPr marL="0" indent="0" algn="l">
              <a:buNone/>
            </a:pPr>
            <a:r>
              <a:rPr lang="cs-CZ" sz="28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F</a:t>
            </a:r>
            <a:r>
              <a:rPr lang="cs-CZ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rontální výuka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c</a:t>
            </a:r>
          </a:p>
          <a:p>
            <a:pPr marL="0" indent="0" algn="l">
              <a:buNone/>
            </a:pPr>
            <a:r>
              <a:rPr lang="cs-CZ" sz="28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Strohá v</a:t>
            </a:r>
            <a:r>
              <a:rPr lang="cs-CZ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ýzdoba tříd</a:t>
            </a:r>
            <a:endParaRPr lang="cs-CZ" dirty="0"/>
          </a:p>
        </p:txBody>
      </p:sp>
      <p:pic>
        <p:nvPicPr>
          <p:cNvPr id="13" name="Grafický objekt 12" descr="Třída se souvislou výplní">
            <a:extLst>
              <a:ext uri="{FF2B5EF4-FFF2-40B4-BE49-F238E27FC236}">
                <a16:creationId xmlns:a16="http://schemas.microsoft.com/office/drawing/2014/main" id="{2586A01E-7C5B-2025-17D8-442ABCBA83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00" y="5346064"/>
            <a:ext cx="488950" cy="488950"/>
          </a:xfrm>
          <a:prstGeom prst="rect">
            <a:avLst/>
          </a:prstGeom>
        </p:spPr>
      </p:pic>
      <p:pic>
        <p:nvPicPr>
          <p:cNvPr id="14" name="Grafický objekt 13" descr="Třída se souvislou výplní">
            <a:extLst>
              <a:ext uri="{FF2B5EF4-FFF2-40B4-BE49-F238E27FC236}">
                <a16:creationId xmlns:a16="http://schemas.microsoft.com/office/drawing/2014/main" id="{45373508-090D-99EA-C8D6-68BC5A62F8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00" y="4704083"/>
            <a:ext cx="488950" cy="48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532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FCE195-D4BF-BD28-E92B-B56B24748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032000" cy="1325563"/>
          </a:xfrm>
        </p:spPr>
        <p:txBody>
          <a:bodyPr>
            <a:normAutofit/>
          </a:bodyPr>
          <a:lstStyle/>
          <a:p>
            <a:r>
              <a:rPr lang="cs-CZ" sz="5400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Třída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9C967E-D19D-3A99-8ACE-988E41449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937" y="1690688"/>
            <a:ext cx="6796882" cy="158387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Žáci mají na svých lavicích gumu pro uklidnění a uvolnění nohou, dobré pro hyperaktivní děti.</a:t>
            </a:r>
          </a:p>
          <a:p>
            <a:pPr marL="0" indent="0" algn="l">
              <a:buNone/>
            </a:pP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 </a:t>
            </a:r>
          </a:p>
          <a:p>
            <a:pPr marL="0" indent="0" algn="l">
              <a:buNone/>
            </a:pP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Žáci chodí bez přezutí, pouze v ponožkách.</a:t>
            </a:r>
          </a:p>
          <a:p>
            <a:pPr marL="0" indent="0" algn="l">
              <a:buNone/>
            </a:pPr>
            <a:endParaRPr lang="cs-CZ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</a:endParaRPr>
          </a:p>
        </p:txBody>
      </p:sp>
      <p:pic>
        <p:nvPicPr>
          <p:cNvPr id="4" name="Grafický objekt 3" descr="Třída se souvislou výplní">
            <a:extLst>
              <a:ext uri="{FF2B5EF4-FFF2-40B4-BE49-F238E27FC236}">
                <a16:creationId xmlns:a16="http://schemas.microsoft.com/office/drawing/2014/main" id="{86C0135B-9407-596E-C8D0-49EF64CBE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3901" y="1708656"/>
            <a:ext cx="488950" cy="488950"/>
          </a:xfrm>
          <a:prstGeom prst="rect">
            <a:avLst/>
          </a:prstGeom>
        </p:spPr>
      </p:pic>
      <p:pic>
        <p:nvPicPr>
          <p:cNvPr id="7" name="Grafický objekt 6" descr="Třída se souvislou výplní">
            <a:extLst>
              <a:ext uri="{FF2B5EF4-FFF2-40B4-BE49-F238E27FC236}">
                <a16:creationId xmlns:a16="http://schemas.microsoft.com/office/drawing/2014/main" id="{4359FA46-A3D5-E9DC-5970-4D4D92409F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611" y="3700392"/>
            <a:ext cx="488950" cy="488950"/>
          </a:xfrm>
          <a:prstGeom prst="rect">
            <a:avLst/>
          </a:prstGeom>
        </p:spPr>
      </p:pic>
      <p:sp>
        <p:nvSpPr>
          <p:cNvPr id="10" name="Ovál 9">
            <a:extLst>
              <a:ext uri="{FF2B5EF4-FFF2-40B4-BE49-F238E27FC236}">
                <a16:creationId xmlns:a16="http://schemas.microsoft.com/office/drawing/2014/main" id="{3CF85381-0896-7900-6EF7-0A8B5CF39F5C}"/>
              </a:ext>
            </a:extLst>
          </p:cNvPr>
          <p:cNvSpPr/>
          <p:nvPr/>
        </p:nvSpPr>
        <p:spPr>
          <a:xfrm>
            <a:off x="5920978" y="3183337"/>
            <a:ext cx="3788172" cy="363212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F4E29367-7E37-3980-9ADE-E81DCECB503F}"/>
              </a:ext>
            </a:extLst>
          </p:cNvPr>
          <p:cNvSpPr/>
          <p:nvPr/>
        </p:nvSpPr>
        <p:spPr>
          <a:xfrm>
            <a:off x="7866757" y="120650"/>
            <a:ext cx="4325243" cy="4153912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FC0C85E-0613-CC3F-89F1-A3BAFBC5789E}"/>
              </a:ext>
            </a:extLst>
          </p:cNvPr>
          <p:cNvSpPr txBox="1"/>
          <p:nvPr/>
        </p:nvSpPr>
        <p:spPr>
          <a:xfrm>
            <a:off x="1277937" y="3573431"/>
            <a:ext cx="452239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Vybavenost techniky – každé dítě má svůj tablet, počítač.</a:t>
            </a:r>
          </a:p>
          <a:p>
            <a:r>
              <a:rPr lang="cs-CZ" sz="2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c</a:t>
            </a:r>
            <a:endParaRPr lang="cs-CZ" sz="2600" b="0" i="0" dirty="0">
              <a:solidFill>
                <a:schemeClr val="bg1"/>
              </a:solidFill>
              <a:effectLst/>
              <a:latin typeface="Franklin Gothic Book" panose="020B0503020102020204" pitchFamily="34" charset="0"/>
            </a:endParaRPr>
          </a:p>
          <a:p>
            <a:pPr algn="l"/>
            <a:r>
              <a:rPr lang="cs-CZ" sz="26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Stát hradí vše, </a:t>
            </a:r>
            <a:r>
              <a:rPr lang="cs-CZ" sz="26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včetně taxíků do školy, obědů, pomůcek apod.</a:t>
            </a:r>
          </a:p>
        </p:txBody>
      </p:sp>
      <p:pic>
        <p:nvPicPr>
          <p:cNvPr id="6" name="Grafický objekt 5" descr="Třída se souvislou výplní">
            <a:extLst>
              <a:ext uri="{FF2B5EF4-FFF2-40B4-BE49-F238E27FC236}">
                <a16:creationId xmlns:a16="http://schemas.microsoft.com/office/drawing/2014/main" id="{6670A20B-D686-CA33-C46B-F7AE6866E1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3901" y="4819926"/>
            <a:ext cx="488950" cy="488950"/>
          </a:xfrm>
          <a:prstGeom prst="rect">
            <a:avLst/>
          </a:prstGeom>
        </p:spPr>
      </p:pic>
      <p:pic>
        <p:nvPicPr>
          <p:cNvPr id="5" name="Grafický objekt 4" descr="Třída se souvislou výplní">
            <a:extLst>
              <a:ext uri="{FF2B5EF4-FFF2-40B4-BE49-F238E27FC236}">
                <a16:creationId xmlns:a16="http://schemas.microsoft.com/office/drawing/2014/main" id="{D35B407F-A1A9-A0E3-94FE-16DEF0BF47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3901" y="2704524"/>
            <a:ext cx="488950" cy="48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69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954879-4D7C-52EA-47AC-E73A63A5D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b="1" dirty="0">
                <a:solidFill>
                  <a:schemeClr val="accent4"/>
                </a:solidFill>
                <a:latin typeface="Franklin Gothic Book" panose="020B0503020102020204" pitchFamily="34" charset="0"/>
              </a:rPr>
              <a:t>Dílny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A20A32-C006-B8D0-C0B9-6586B71B2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1250" y="1781175"/>
            <a:ext cx="4927600" cy="4351338"/>
          </a:xfrm>
        </p:spPr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rgbClr val="000000"/>
                </a:solidFill>
                <a:latin typeface="Franklin Gothic Book" panose="020B0503020102020204" pitchFamily="34" charset="0"/>
              </a:rPr>
              <a:t>Kladou d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ůraz na řemeslné práce – obrovská materiální vybavenost dílen.</a:t>
            </a:r>
          </a:p>
          <a:p>
            <a:endParaRPr lang="cs-CZ" dirty="0"/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BF06F067-A7D6-10AA-470A-42746473E0A0}"/>
              </a:ext>
            </a:extLst>
          </p:cNvPr>
          <p:cNvSpPr/>
          <p:nvPr/>
        </p:nvSpPr>
        <p:spPr>
          <a:xfrm>
            <a:off x="1238250" y="3149600"/>
            <a:ext cx="3486150" cy="34163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19423283-2D39-A3FC-E5A2-B9E5B66B1B71}"/>
              </a:ext>
            </a:extLst>
          </p:cNvPr>
          <p:cNvSpPr/>
          <p:nvPr/>
        </p:nvSpPr>
        <p:spPr>
          <a:xfrm>
            <a:off x="5905500" y="927100"/>
            <a:ext cx="5715000" cy="5097463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Grafický objekt 6" descr="Kladivo se souvislou výplní">
            <a:extLst>
              <a:ext uri="{FF2B5EF4-FFF2-40B4-BE49-F238E27FC236}">
                <a16:creationId xmlns:a16="http://schemas.microsoft.com/office/drawing/2014/main" id="{44C08560-3CAE-C39A-B71B-70C93C4F27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2151" y="1831975"/>
            <a:ext cx="419099" cy="41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74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C92129-3A80-C8EE-AC83-96E41E6E7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371850" cy="1325563"/>
          </a:xfrm>
        </p:spPr>
        <p:txBody>
          <a:bodyPr>
            <a:normAutofit/>
          </a:bodyPr>
          <a:lstStyle/>
          <a:p>
            <a:r>
              <a:rPr lang="cs-CZ" sz="5400" b="1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Přestávky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A7FE88-8E54-515C-5686-499421E2F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755775"/>
            <a:ext cx="6159500" cy="4351338"/>
          </a:xfrm>
        </p:spPr>
        <p:txBody>
          <a:bodyPr/>
          <a:lstStyle/>
          <a:p>
            <a:pPr marL="0" indent="0">
              <a:buNone/>
            </a:pP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15 minutové přestávky tráví venku za každého počasí pod dohledem asistenta.</a:t>
            </a:r>
          </a:p>
          <a:p>
            <a:pPr marL="0" indent="0">
              <a:buNone/>
            </a:pPr>
            <a:endParaRPr lang="cs-CZ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Sušící skříň – děti si zde mohou sušit oblečení po každé přestávce strávené venku.</a:t>
            </a:r>
            <a:endParaRPr lang="cs-CZ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cs-CZ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cs-CZ" dirty="0"/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255A0005-4999-9425-3CBD-D4E7D9B2CEFF}"/>
              </a:ext>
            </a:extLst>
          </p:cNvPr>
          <p:cNvSpPr/>
          <p:nvPr/>
        </p:nvSpPr>
        <p:spPr>
          <a:xfrm>
            <a:off x="7353300" y="1555750"/>
            <a:ext cx="4540250" cy="43942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Grafický objekt 4" descr="Chůze se souvislou výplní">
            <a:extLst>
              <a:ext uri="{FF2B5EF4-FFF2-40B4-BE49-F238E27FC236}">
                <a16:creationId xmlns:a16="http://schemas.microsoft.com/office/drawing/2014/main" id="{6154148B-10CA-4934-8674-EED5E34139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196" y="1755775"/>
            <a:ext cx="431404" cy="431404"/>
          </a:xfrm>
          <a:prstGeom prst="rect">
            <a:avLst/>
          </a:prstGeom>
        </p:spPr>
      </p:pic>
      <p:pic>
        <p:nvPicPr>
          <p:cNvPr id="6" name="Grafický objekt 5" descr="Chůze se souvislou výplní">
            <a:extLst>
              <a:ext uri="{FF2B5EF4-FFF2-40B4-BE49-F238E27FC236}">
                <a16:creationId xmlns:a16="http://schemas.microsoft.com/office/drawing/2014/main" id="{6C998E0F-4F1C-9152-677F-F848A47330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196" y="3537148"/>
            <a:ext cx="431404" cy="43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253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57F878-FCAD-28F8-1263-F4ED05B32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333750" cy="1325563"/>
          </a:xfrm>
        </p:spPr>
        <p:txBody>
          <a:bodyPr>
            <a:normAutofit/>
          </a:bodyPr>
          <a:lstStyle/>
          <a:p>
            <a:r>
              <a:rPr lang="cs-CZ" sz="5400" b="1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ŽÁCI s OMJ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5562E1-8EE1-55EB-4C10-8775F7E28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6199" y="1808693"/>
            <a:ext cx="9049551" cy="435133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cs-CZ" dirty="0">
                <a:solidFill>
                  <a:srgbClr val="000000"/>
                </a:solidFill>
                <a:latin typeface="Franklin Gothic Book" panose="020B0503020102020204" pitchFamily="34" charset="0"/>
              </a:rPr>
              <a:t>V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e škole </a:t>
            </a:r>
            <a:r>
              <a:rPr lang="cs-CZ" dirty="0">
                <a:solidFill>
                  <a:srgbClr val="000000"/>
                </a:solidFill>
                <a:latin typeface="Franklin Gothic Book" panose="020B0503020102020204" pitchFamily="34" charset="0"/>
              </a:rPr>
              <a:t>1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 žák s OMJ</a:t>
            </a:r>
          </a:p>
          <a:p>
            <a:pPr lvl="1"/>
            <a:r>
              <a:rPr lang="cs-CZ" dirty="0">
                <a:solidFill>
                  <a:srgbClr val="000000"/>
                </a:solidFill>
                <a:latin typeface="Franklin Gothic Book" panose="020B0503020102020204" pitchFamily="34" charset="0"/>
              </a:rPr>
              <a:t>S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polupráce s asistentem</a:t>
            </a:r>
            <a:endParaRPr lang="cs-CZ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lvl="1"/>
            <a:r>
              <a:rPr lang="cs-CZ" dirty="0">
                <a:solidFill>
                  <a:srgbClr val="000000"/>
                </a:solidFill>
                <a:latin typeface="Franklin Gothic Book" panose="020B0503020102020204" pitchFamily="34" charset="0"/>
              </a:rPr>
              <a:t>U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čitel zůstává ve škole v odpoledních hodinách pro potřebu žáků</a:t>
            </a:r>
          </a:p>
          <a:p>
            <a:pPr marL="0" indent="0" algn="l">
              <a:buNone/>
            </a:pPr>
            <a:r>
              <a:rPr lang="cs-CZ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c</a:t>
            </a:r>
            <a:endParaRPr lang="cs-CZ" sz="1600" b="0" i="0" dirty="0">
              <a:solidFill>
                <a:schemeClr val="bg1"/>
              </a:solidFill>
              <a:effectLst/>
              <a:latin typeface="Franklin Gothic Book" panose="020B0503020102020204" pitchFamily="34" charset="0"/>
            </a:endParaRPr>
          </a:p>
          <a:p>
            <a:pPr marL="0" indent="0" algn="l">
              <a:buNone/>
            </a:pPr>
            <a:r>
              <a:rPr lang="cs-CZ" dirty="0">
                <a:solidFill>
                  <a:srgbClr val="000000"/>
                </a:solidFill>
                <a:latin typeface="Franklin Gothic Book" panose="020B0503020102020204" pitchFamily="34" charset="0"/>
              </a:rPr>
              <a:t>Ž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ák s OMJ</a:t>
            </a:r>
          </a:p>
          <a:p>
            <a:pPr lvl="1"/>
            <a:r>
              <a:rPr lang="cs-CZ" dirty="0">
                <a:solidFill>
                  <a:srgbClr val="000000"/>
                </a:solidFill>
                <a:latin typeface="Franklin Gothic Book" panose="020B0503020102020204" pitchFamily="34" charset="0"/>
              </a:rPr>
              <a:t>B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ez problémů začleněný do výuky. </a:t>
            </a:r>
            <a:r>
              <a:rPr lang="cs-CZ" dirty="0">
                <a:solidFill>
                  <a:srgbClr val="000000"/>
                </a:solidFill>
                <a:latin typeface="Franklin Gothic Book" panose="020B0503020102020204" pitchFamily="34" charset="0"/>
              </a:rPr>
              <a:t>F</a:t>
            </a:r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inský jazyk velmi dobře ovládá vzhledem k tomu, že ve Finsku žije několik let. </a:t>
            </a:r>
          </a:p>
          <a:p>
            <a:pPr lvl="1"/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Rodiče finský jazyk neovládají. </a:t>
            </a:r>
          </a:p>
          <a:p>
            <a:pPr lvl="1"/>
            <a:r>
              <a:rPr lang="cs-CZ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Žák se vše učí ve škole, kde má velkou podporu ze strany učitele, asistenta a spolužáků.</a:t>
            </a:r>
          </a:p>
          <a:p>
            <a:endParaRPr lang="cs-CZ" dirty="0"/>
          </a:p>
        </p:txBody>
      </p:sp>
      <p:pic>
        <p:nvPicPr>
          <p:cNvPr id="4" name="Grafika 8" descr="Otevřená kniha">
            <a:extLst>
              <a:ext uri="{FF2B5EF4-FFF2-40B4-BE49-F238E27FC236}">
                <a16:creationId xmlns:a16="http://schemas.microsoft.com/office/drawing/2014/main" id="{E0BD6375-BA61-18B9-E4BB-4D685052CC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836" y="3726130"/>
            <a:ext cx="516464" cy="516464"/>
          </a:xfrm>
          <a:prstGeom prst="rect">
            <a:avLst/>
          </a:prstGeom>
        </p:spPr>
      </p:pic>
      <p:pic>
        <p:nvPicPr>
          <p:cNvPr id="5" name="Grafika 8" descr="Otevřená kniha">
            <a:extLst>
              <a:ext uri="{FF2B5EF4-FFF2-40B4-BE49-F238E27FC236}">
                <a16:creationId xmlns:a16="http://schemas.microsoft.com/office/drawing/2014/main" id="{50B97335-6948-3E7C-632A-840F2102D9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836" y="1767418"/>
            <a:ext cx="516464" cy="51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6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882F77-49BC-6540-0F93-1917F6D16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KULENNOISTEN</a:t>
            </a:r>
            <a:br>
              <a:rPr lang="cs-CZ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cs-CZ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ELEMENTARY SCHOOL</a:t>
            </a:r>
            <a:endParaRPr lang="cs-CZ" dirty="0"/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7ADF74FF-BBDE-FF21-2175-F88512B89C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095" y="2085259"/>
            <a:ext cx="5852591" cy="3762380"/>
          </a:xfrm>
          <a:prstGeom prst="rect">
            <a:avLst/>
          </a:prstGeom>
          <a:noFill/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2EFBCA0-B1CF-CB9A-01A1-6D5F550ED3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50" y="2461118"/>
            <a:ext cx="4294021" cy="2418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95683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CE27D-8FB8-2D79-EA36-D6B0D14B3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informace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BF363778-102E-46C1-A98E-B61E8A2841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11667" y="2065801"/>
            <a:ext cx="5440049" cy="305484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FE118D40-AA14-3DA9-6D98-9E9403C66245}"/>
              </a:ext>
            </a:extLst>
          </p:cNvPr>
          <p:cNvSpPr txBox="1"/>
          <p:nvPr/>
        </p:nvSpPr>
        <p:spPr>
          <a:xfrm>
            <a:off x="867140" y="2065800"/>
            <a:ext cx="5228860" cy="3042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stupeň  - malotřídní škola: 1 třída – 1.+2.ročník</a:t>
            </a:r>
          </a:p>
          <a:p>
            <a:pPr marL="457200">
              <a:lnSpc>
                <a:spcPct val="107000"/>
              </a:lnSpc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			          2 třída – 3.+4.ročník</a:t>
            </a:r>
          </a:p>
          <a:p>
            <a:pPr marL="457200">
              <a:lnSpc>
                <a:spcPct val="107000"/>
              </a:lnSpc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          3 třída – 5.+6.ročník</a:t>
            </a:r>
          </a:p>
          <a:p>
            <a:pPr marL="457200">
              <a:lnSpc>
                <a:spcPct val="107000"/>
              </a:lnSpc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oučástí školy je i MŠ ( 3 oddělení) 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školu navštěvuje 42 dětí 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děti přiváží i odváží školní autobus 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škola se nachází 20 minut autem od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Savonliny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obklopena lesy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1x měsíčně zajíždí mobilní knihovna </a:t>
            </a:r>
          </a:p>
        </p:txBody>
      </p:sp>
    </p:spTree>
    <p:extLst>
      <p:ext uri="{BB962C8B-B14F-4D97-AF65-F5344CB8AC3E}">
        <p14:creationId xmlns:p14="http://schemas.microsoft.com/office/powerpoint/2010/main" val="16054195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1AE6EC-850B-6E34-2322-132228908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Zázemí školy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BBCEB8-A101-C376-6BF4-D42EBEF21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vybavená tělocvična + nářaďovna</a:t>
            </a: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venkovní hřiště (atletické, fotbalové, volejbal + lezecká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těna)</a:t>
            </a: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dílny na PČ – výborně  vybavená  ( materiálem, zařízením )</a:t>
            </a:r>
          </a:p>
          <a:p>
            <a:pPr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knihovna </a:t>
            </a:r>
          </a:p>
          <a:p>
            <a:pPr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jídelna </a:t>
            </a:r>
          </a:p>
          <a:p>
            <a:pPr marL="0" indent="0">
              <a:lnSpc>
                <a:spcPct val="107000"/>
              </a:lnSpc>
              <a:buNone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§"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3470" indent="-285750">
              <a:lnSpc>
                <a:spcPct val="107000"/>
              </a:lnSpc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</a:p>
          <a:p>
            <a:pPr marL="899160">
              <a:lnSpc>
                <a:spcPct val="107000"/>
              </a:lnSpc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F821865-9E92-D08D-1B96-8F94397AF0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041" y="3096426"/>
            <a:ext cx="5298563" cy="2976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5185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FC2AC0-3393-80EE-6E2F-418DA15A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Organizace výuky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6EA9E92-C6FF-1EA9-DE1F-0E7DC4810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začátek  vyučování v 8.30, konec výuky 13.00-13.30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hodina trvá 45 minut, pak následuje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minut přestávka – děti chodí ven za každého počasí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 třídě je 1 učitel + 1 asistent </a:t>
            </a: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A8938FB-9DF0-26B5-CD06-7145972E3C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9975" y="2694906"/>
            <a:ext cx="5538109" cy="307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33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52DD90-EB9C-13EA-11DA-C9CED6B59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0726E458-1F85-8335-FD0D-4CC0D4133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- stáž ve finské škole hodnocena velice pozitivně</a:t>
            </a:r>
          </a:p>
          <a:p>
            <a:r>
              <a:rPr lang="cs-CZ" dirty="0"/>
              <a:t>- některé prvky finského systému lze využít i u nás</a:t>
            </a:r>
          </a:p>
          <a:p>
            <a:r>
              <a:rPr lang="cs-CZ" dirty="0"/>
              <a:t>- seznámili jsme se s metodami inkluze žáků s OMJ a SVP</a:t>
            </a:r>
          </a:p>
          <a:p>
            <a:r>
              <a:rPr lang="cs-CZ" dirty="0"/>
              <a:t>- seznámili jsme se s postupy a metodami používanými ve Finsku </a:t>
            </a:r>
          </a:p>
          <a:p>
            <a:endParaRPr lang="cs-CZ" dirty="0"/>
          </a:p>
          <a:p>
            <a:r>
              <a:rPr lang="cs-CZ" u="sng" dirty="0"/>
              <a:t>Co nás dále ve Finsku oslovilo?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 zařazení rukodělných aktivit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 „méně je více“ ve vyučovací hodině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 trávení přestávek venku pokud počasí a dohledy dovolí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 zařazení aktivit umožňujících pohyb žáků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286846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Vlastní 1">
      <a:majorFont>
        <a:latin typeface="Dyslexie"/>
        <a:ea typeface=""/>
        <a:cs typeface=""/>
      </a:majorFont>
      <a:minorFont>
        <a:latin typeface="Abadi"/>
        <a:ea typeface=""/>
        <a:cs typeface="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BBD4A4B813B9240BAC12048EED51BAA" ma:contentTypeVersion="15" ma:contentTypeDescription="Vytvoří nový dokument" ma:contentTypeScope="" ma:versionID="718c419b58dd9b9a2f9f657d2f7d5901">
  <xsd:schema xmlns:xsd="http://www.w3.org/2001/XMLSchema" xmlns:xs="http://www.w3.org/2001/XMLSchema" xmlns:p="http://schemas.microsoft.com/office/2006/metadata/properties" xmlns:ns3="7f664541-f3c0-4a4f-9f45-2e7795d03924" xmlns:ns4="2647f9c4-41cf-42ba-b8c4-60176da6de3b" targetNamespace="http://schemas.microsoft.com/office/2006/metadata/properties" ma:root="true" ma:fieldsID="09e2f24c3739e6bb94a9ebd29602712d" ns3:_="" ns4:_="">
    <xsd:import namespace="7f664541-f3c0-4a4f-9f45-2e7795d03924"/>
    <xsd:import namespace="2647f9c4-41cf-42ba-b8c4-60176da6de3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664541-f3c0-4a4f-9f45-2e7795d039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47f9c4-41cf-42ba-b8c4-60176da6de3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f664541-f3c0-4a4f-9f45-2e7795d03924" xsi:nil="true"/>
  </documentManagement>
</p:properties>
</file>

<file path=customXml/itemProps1.xml><?xml version="1.0" encoding="utf-8"?>
<ds:datastoreItem xmlns:ds="http://schemas.openxmlformats.org/officeDocument/2006/customXml" ds:itemID="{C98BE89E-8CEC-4B9A-A407-3C73B48786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664541-f3c0-4a4f-9f45-2e7795d03924"/>
    <ds:schemaRef ds:uri="2647f9c4-41cf-42ba-b8c4-60176da6de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8E77E9-3D12-4EDD-ADD7-8AEA0DE2B9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3945BC-A0F0-4950-B7E4-2750F2B837B7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7f664541-f3c0-4a4f-9f45-2e7795d03924"/>
    <ds:schemaRef ds:uri="http://schemas.microsoft.com/office/2006/metadata/properties"/>
    <ds:schemaRef ds:uri="http://purl.org/dc/elements/1.1/"/>
    <ds:schemaRef ds:uri="2647f9c4-41cf-42ba-b8c4-60176da6de3b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1970</TotalTime>
  <Words>1155</Words>
  <Application>Microsoft Office PowerPoint</Application>
  <PresentationFormat>Širokoúhlá obrazovka</PresentationFormat>
  <Paragraphs>190</Paragraphs>
  <Slides>35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44" baseType="lpstr">
      <vt:lpstr>Abadi</vt:lpstr>
      <vt:lpstr>arial</vt:lpstr>
      <vt:lpstr>arial</vt:lpstr>
      <vt:lpstr>Calibri</vt:lpstr>
      <vt:lpstr>Dyslexie</vt:lpstr>
      <vt:lpstr>Franklin Gothic Book</vt:lpstr>
      <vt:lpstr>Times New Roman</vt:lpstr>
      <vt:lpstr>Wingdings</vt:lpstr>
      <vt:lpstr>Retrospektiva</vt:lpstr>
      <vt:lpstr>Finsko 27.9. – 30.9. 2022</vt:lpstr>
      <vt:lpstr>KELLARPELLON KOULU</vt:lpstr>
      <vt:lpstr>Organizace výuky a školy</vt:lpstr>
      <vt:lpstr>Organizace výuky</vt:lpstr>
      <vt:lpstr>Specifika výuky</vt:lpstr>
      <vt:lpstr>Prezentace aplikace PowerPoint</vt:lpstr>
      <vt:lpstr>Vzdělávání žáků s SVP</vt:lpstr>
      <vt:lpstr>Vzdělávání žáků s OMJ</vt:lpstr>
      <vt:lpstr>Talvisalon Koulu/ Talvisalo Comprehensive School</vt:lpstr>
      <vt:lpstr>Základní informace</vt:lpstr>
      <vt:lpstr>1. stupeň</vt:lpstr>
      <vt:lpstr>2. stupeň</vt:lpstr>
      <vt:lpstr>Školní vybavení</vt:lpstr>
      <vt:lpstr>Škola v pohybu</vt:lpstr>
      <vt:lpstr>Punkaharju</vt:lpstr>
      <vt:lpstr>Organizace výuky</vt:lpstr>
      <vt:lpstr>Prostory školy</vt:lpstr>
      <vt:lpstr>Prezentace aplikace PowerPoint</vt:lpstr>
      <vt:lpstr>Předměty</vt:lpstr>
      <vt:lpstr>Knihovny</vt:lpstr>
      <vt:lpstr>Šití, dílny a vaření</vt:lpstr>
      <vt:lpstr>Šikana</vt:lpstr>
      <vt:lpstr>Vzdělávání žáků s OMJ a se specifickými vzdělávacími potřebami</vt:lpstr>
      <vt:lpstr>Třída a pomůcky pro žáky se specifickými potřebami</vt:lpstr>
      <vt:lpstr>Prezentace aplikace PowerPoint</vt:lpstr>
      <vt:lpstr>Třída</vt:lpstr>
      <vt:lpstr>Třída</vt:lpstr>
      <vt:lpstr>Dílny</vt:lpstr>
      <vt:lpstr>Přestávky</vt:lpstr>
      <vt:lpstr>ŽÁCI s OMJ</vt:lpstr>
      <vt:lpstr>KULENNOISTEN ELEMENTARY SCHOOL</vt:lpstr>
      <vt:lpstr>Základní informace</vt:lpstr>
      <vt:lpstr>Zázemí školy</vt:lpstr>
      <vt:lpstr>Organizace výuky</vt:lpstr>
      <vt:lpstr>Závěr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KELLARPELLON KOULU</dc:title>
  <dc:creator>hosova.dominika@gmail.com</dc:creator>
  <cp:lastModifiedBy>Barbora Čapková</cp:lastModifiedBy>
  <cp:revision>9</cp:revision>
  <dcterms:created xsi:type="dcterms:W3CDTF">2022-12-11T09:22:09Z</dcterms:created>
  <dcterms:modified xsi:type="dcterms:W3CDTF">2023-01-25T08:49:45Z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0x0101004BBD4A4B813B9240BAC12048EED51BAA</vt:lpwstr>
  </property>
</Properties>
</file>